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86" r:id="rId3"/>
    <p:sldId id="259" r:id="rId4"/>
    <p:sldId id="257" r:id="rId5"/>
    <p:sldId id="280" r:id="rId6"/>
    <p:sldId id="288" r:id="rId7"/>
    <p:sldId id="439" r:id="rId8"/>
    <p:sldId id="261" r:id="rId9"/>
    <p:sldId id="304" r:id="rId10"/>
    <p:sldId id="306" r:id="rId11"/>
    <p:sldId id="268" r:id="rId12"/>
    <p:sldId id="353" r:id="rId13"/>
    <p:sldId id="432" r:id="rId15"/>
    <p:sldId id="354" r:id="rId16"/>
    <p:sldId id="356" r:id="rId17"/>
    <p:sldId id="358" r:id="rId18"/>
    <p:sldId id="359" r:id="rId19"/>
    <p:sldId id="365" r:id="rId20"/>
    <p:sldId id="428" r:id="rId21"/>
    <p:sldId id="375" r:id="rId22"/>
    <p:sldId id="376" r:id="rId23"/>
    <p:sldId id="380" r:id="rId24"/>
    <p:sldId id="434" r:id="rId25"/>
    <p:sldId id="411" r:id="rId26"/>
    <p:sldId id="424" r:id="rId27"/>
    <p:sldId id="352" r:id="rId28"/>
    <p:sldId id="433" r:id="rId29"/>
    <p:sldId id="440" r:id="rId30"/>
    <p:sldId id="441" r:id="rId31"/>
    <p:sldId id="291" r:id="rId32"/>
    <p:sldId id="430" r:id="rId33"/>
    <p:sldId id="293" r:id="rId34"/>
    <p:sldId id="435" r:id="rId35"/>
    <p:sldId id="436" r:id="rId36"/>
    <p:sldId id="297" r:id="rId37"/>
    <p:sldId id="298" r:id="rId38"/>
    <p:sldId id="299" r:id="rId39"/>
    <p:sldId id="300" r:id="rId40"/>
    <p:sldId id="301" r:id="rId41"/>
    <p:sldId id="437" r:id="rId42"/>
    <p:sldId id="290" r:id="rId43"/>
    <p:sldId id="295" r:id="rId44"/>
    <p:sldId id="272" r:id="rId45"/>
    <p:sldId id="294" r:id="rId46"/>
    <p:sldId id="292" r:id="rId47"/>
    <p:sldId id="305" r:id="rId48"/>
    <p:sldId id="438" r:id="rId49"/>
    <p:sldId id="282" r:id="rId50"/>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91095" autoAdjust="0"/>
  </p:normalViewPr>
  <p:slideViewPr>
    <p:cSldViewPr snapToGrid="0">
      <p:cViewPr varScale="1">
        <p:scale>
          <a:sx n="61" d="100"/>
          <a:sy n="61" d="100"/>
        </p:scale>
        <p:origin x="876" y="56"/>
      </p:cViewPr>
      <p:guideLst>
        <p:guide orient="horz" pos="2160"/>
        <p:guide pos="3840"/>
      </p:guideLst>
    </p:cSldViewPr>
  </p:slideViewPr>
  <p:notesTextViewPr>
    <p:cViewPr>
      <p:scale>
        <a:sx n="1" d="1"/>
        <a:sy n="1" d="1"/>
      </p:scale>
      <p:origin x="0" y="0"/>
    </p:cViewPr>
  </p:notesTextViewPr>
  <p:sorterViewPr>
    <p:cViewPr>
      <p:scale>
        <a:sx n="100" d="100"/>
        <a:sy n="100" d="100"/>
      </p:scale>
      <p:origin x="0" y="314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gs" Target="tags/tag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BF008-390D-48DC-9F94-2DD88F4D1D3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89F05-DB77-4C0B-9A0C-7DD192756E6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8,9,10,11 – Raghu PPT Slides</a:t>
            </a:r>
            <a:endParaRPr lang="en-US" dirty="0"/>
          </a:p>
          <a:p>
            <a:r>
              <a:rPr lang="en-US" dirty="0"/>
              <a:t>13-21: Decide accordingly for individual disease scenario</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Ace Column seems to play a decent role in increase of Mortality Risk due to the huge difference between presence &amp; absence of disease. It could be due to other diseases, but the difference is quite significant for this column</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AF Column seems to play a decent role in increase of Mortality Risk due to the huge difference between presence &amp; absence of disease. It could be due to other diseases, but the difference is quite significant for this column</a:t>
            </a:r>
            <a:endParaRPr lang="en-US" dirty="0"/>
          </a:p>
          <a:p>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Antagonist Column seems to play a decent role in increase of Mortality Risk due to the huge difference between presence &amp; absence of disease. It could be due to other diseases, but the difference is quite significant for this column</a:t>
            </a:r>
            <a:endParaRPr lang="en-US" dirty="0"/>
          </a:p>
          <a:p>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a:t>
            </a:r>
            <a:r>
              <a:rPr lang="en-US" dirty="0" err="1"/>
              <a:t>Anticoag</a:t>
            </a:r>
            <a:r>
              <a:rPr lang="en-US" dirty="0"/>
              <a:t> Column seems to play a decent role in increase of Mortality Risk due to the huge difference between presence &amp; absence of disease. It could be due to other diseases, but the difference is quite significant for this column</a:t>
            </a:r>
            <a:endParaRPr lang="en-US" dirty="0"/>
          </a:p>
          <a:p>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Interpretation: B12 Column seems to play a mediocre role in increase of Mortality Risk due to the mediocre difference between presence &amp; absence of disease.</a:t>
            </a:r>
            <a:endParaRPr lang="en-US" dirty="0"/>
          </a:p>
        </p:txBody>
      </p:sp>
      <p:sp>
        <p:nvSpPr>
          <p:cNvPr id="4" name="Slide Number Placeholder 3"/>
          <p:cNvSpPr>
            <a:spLocks noGrp="1"/>
          </p:cNvSpPr>
          <p:nvPr>
            <p:ph type="sldNum" sz="quarter" idx="5"/>
          </p:nvPr>
        </p:nvSpPr>
        <p:spPr/>
        <p:txBody>
          <a:bodyPr/>
          <a:lstStyle/>
          <a:p>
            <a:fld id="{DDC89F05-DB77-4C0B-9A0C-7DD192756E6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pic>
        <p:nvPicPr>
          <p:cNvPr id="7" name="Picture 6"/>
          <p:cNvPicPr>
            <a:picLocks noChangeAspect="1"/>
          </p:cNvPicPr>
          <p:nvPr userDrawn="1"/>
        </p:nvPicPr>
        <p:blipFill rotWithShape="1">
          <a:blip r:embed="rId2"/>
          <a:srcRect r="29944" b="7954"/>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pitchFamily="18"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0"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4"/>
          </p:nvPr>
        </p:nvSpPr>
        <p:spPr>
          <a:xfrm>
            <a:off x="11639549" y="6350000"/>
            <a:ext cx="390525" cy="2889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89B12-CB4D-4236-BBC8-148B142B185D}" type="slidenum">
              <a:rPr lang="en-US" smtClean="0"/>
            </a:fld>
            <a:endParaRPr lang="en-US"/>
          </a:p>
        </p:txBody>
      </p:sp>
      <p:pic>
        <p:nvPicPr>
          <p:cNvPr id="8" name="Picture 7"/>
          <p:cNvPicPr>
            <a:picLocks noChangeAspect="1"/>
          </p:cNvPicPr>
          <p:nvPr userDrawn="1"/>
        </p:nvPicPr>
        <p:blipFill rotWithShape="1">
          <a:blip r:embed="rId12"/>
          <a:srcRect t="7383" r="1000"/>
          <a:stretch>
            <a:fillRect/>
          </a:stretch>
        </p:blipFill>
        <p:spPr>
          <a:xfrm>
            <a:off x="9774543" y="6329532"/>
            <a:ext cx="1592034" cy="3299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sv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b="1" dirty="0">
                <a:ln w="12700">
                  <a:solidFill>
                    <a:schemeClr val="accent1"/>
                  </a:solidFill>
                  <a:prstDash val="solid"/>
                </a:ln>
                <a:effectLst>
                  <a:outerShdw dist="38100" dir="2640000" algn="bl" rotWithShape="0">
                    <a:schemeClr val="accent1"/>
                  </a:outerShdw>
                </a:effectLst>
                <a:latin typeface="+mj-lt"/>
                <a:ea typeface="+mj-ea"/>
                <a:cs typeface="+mj-cs"/>
              </a:rPr>
              <a:t>Analysis of Factors Impacting Mortality Risk</a:t>
            </a:r>
            <a:endParaRPr lang="en-US" sz="6100" b="1" kern="1200" dirty="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endParaRPr>
          </a:p>
        </p:txBody>
      </p:sp>
      <p:sp>
        <p:nvSpPr>
          <p:cNvPr id="15" name="Rectangle 14"/>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1"/>
          <a:stretch>
            <a:fillRect/>
          </a:stretch>
        </p:blipFill>
        <p:spPr>
          <a:xfrm>
            <a:off x="10801193" y="6502400"/>
            <a:ext cx="1390806" cy="355600"/>
          </a:xfrm>
          <a:prstGeom prst="rect">
            <a:avLst/>
          </a:prstGeom>
        </p:spPr>
      </p:pic>
      <p:pic>
        <p:nvPicPr>
          <p:cNvPr id="8" name="Picture 7"/>
          <p:cNvPicPr>
            <a:picLocks noChangeAspect="1"/>
          </p:cNvPicPr>
          <p:nvPr/>
        </p:nvPicPr>
        <p:blipFill>
          <a:blip r:embed="rId2"/>
          <a:stretch>
            <a:fillRect/>
          </a:stretch>
        </p:blipFill>
        <p:spPr>
          <a:xfrm>
            <a:off x="10668003" y="0"/>
            <a:ext cx="1523996" cy="4267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887896" y="3050435"/>
            <a:ext cx="5764695" cy="757130"/>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r>
              <a:rPr lang="en-US" dirty="0">
                <a:solidFill>
                  <a:schemeClr val="tx1"/>
                </a:solidFill>
              </a:rPr>
              <a:t>Feature Importance</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2749" y="89104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1260394" cy="480131"/>
          </a:xfrm>
        </p:spPr>
        <p:txBody>
          <a:bodyPr/>
          <a:lstStyle/>
          <a:p>
            <a:r>
              <a:rPr lang="en-US" sz="2800" b="1" dirty="0">
                <a:latin typeface="Times New Roman" panose="02020603050405020304"/>
                <a:cs typeface="Times New Roman" panose="02020603050405020304"/>
              </a:rPr>
              <a:t>Assessment of Disease Impact on Mortality Risk</a:t>
            </a:r>
            <a:endParaRPr lang="en-US" sz="2800" b="1" dirty="0">
              <a:latin typeface="Times New Roman" panose="02020603050405020304"/>
              <a:cs typeface="Times New Roman" panose="02020603050405020304"/>
            </a:endParaRPr>
          </a:p>
        </p:txBody>
      </p:sp>
      <p:sp>
        <p:nvSpPr>
          <p:cNvPr id="7" name="TextBox 6"/>
          <p:cNvSpPr txBox="1"/>
          <p:nvPr/>
        </p:nvSpPr>
        <p:spPr>
          <a:xfrm>
            <a:off x="228599" y="1059490"/>
            <a:ext cx="11555361" cy="619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90000"/>
              </a:lnSpc>
              <a:spcAft>
                <a:spcPts val="600"/>
              </a:spcAft>
              <a:buFont typeface="Arial" panose="020B0604020202020204" pitchFamily="34" charset="0"/>
              <a:buChar char="•"/>
            </a:pPr>
            <a:r>
              <a:rPr lang="en-US" sz="2400" dirty="0"/>
              <a:t>Impact of diseases on mortality risk is assessed using 2 different approaches: </a:t>
            </a:r>
            <a:br>
              <a:rPr lang="en-US" sz="2400" dirty="0"/>
            </a:br>
            <a:br>
              <a:rPr lang="en-US" sz="2400" dirty="0"/>
            </a:br>
            <a:r>
              <a:rPr lang="en-US" sz="2400" dirty="0"/>
              <a:t>Approach 1: Impact of individual disease is estimated</a:t>
            </a:r>
            <a:endParaRPr lang="en-US" sz="2400" dirty="0"/>
          </a:p>
          <a:p>
            <a:pPr>
              <a:lnSpc>
                <a:spcPct val="90000"/>
              </a:lnSpc>
              <a:spcAft>
                <a:spcPts val="600"/>
              </a:spcAft>
            </a:pPr>
            <a:r>
              <a:rPr lang="en-US" sz="2400" dirty="0"/>
              <a:t>     Approach 2: Impact of diseases on a particular age group &amp; gender is estimated </a:t>
            </a:r>
            <a:br>
              <a:rPr lang="en-US" sz="2400" dirty="0"/>
            </a:br>
            <a:endParaRPr lang="en-US" sz="2400" dirty="0"/>
          </a:p>
          <a:p>
            <a:pPr marL="342900" indent="-342900">
              <a:lnSpc>
                <a:spcPct val="90000"/>
              </a:lnSpc>
              <a:spcAft>
                <a:spcPts val="600"/>
              </a:spcAft>
              <a:buFont typeface="Arial" panose="020B0604020202020204" pitchFamily="34" charset="0"/>
              <a:buChar char="•"/>
            </a:pPr>
            <a:r>
              <a:rPr lang="en-US" sz="2400" dirty="0"/>
              <a:t>The important columns that have a strong impact on Mortality Risk are as follows:</a:t>
            </a:r>
            <a:endParaRPr lang="en-US" sz="2400" dirty="0"/>
          </a:p>
          <a:p>
            <a:pPr marL="914400" lvl="1" indent="-457200">
              <a:lnSpc>
                <a:spcPct val="90000"/>
              </a:lnSpc>
              <a:spcAft>
                <a:spcPts val="600"/>
              </a:spcAft>
              <a:buFont typeface="+mj-lt"/>
              <a:buAutoNum type="arabicPeriod"/>
            </a:pPr>
            <a:r>
              <a:rPr lang="en-US" sz="2400" dirty="0"/>
              <a:t>Ace		     	                    9. HF                    			          </a:t>
            </a:r>
            <a:endParaRPr lang="en-US" sz="2400" dirty="0"/>
          </a:p>
          <a:p>
            <a:pPr marL="914400" lvl="1" indent="-457200">
              <a:lnSpc>
                <a:spcPct val="90000"/>
              </a:lnSpc>
              <a:spcAft>
                <a:spcPts val="600"/>
              </a:spcAft>
              <a:buFont typeface="+mj-lt"/>
              <a:buAutoNum type="arabicPeriod"/>
            </a:pPr>
            <a:r>
              <a:rPr lang="en-US" sz="2400" dirty="0"/>
              <a:t>AF                                                       10. </a:t>
            </a:r>
            <a:r>
              <a:rPr lang="en-US" sz="2400" dirty="0" err="1"/>
              <a:t>OTCSalic</a:t>
            </a:r>
            <a:endParaRPr lang="en-US" sz="2400" dirty="0"/>
          </a:p>
          <a:p>
            <a:pPr marL="914400" lvl="1" indent="-457200">
              <a:lnSpc>
                <a:spcPct val="90000"/>
              </a:lnSpc>
              <a:spcAft>
                <a:spcPts val="600"/>
              </a:spcAft>
              <a:buFont typeface="+mj-lt"/>
              <a:buAutoNum type="arabicPeriod"/>
            </a:pPr>
            <a:r>
              <a:rPr lang="en-US" sz="2400" dirty="0"/>
              <a:t>Antagonist                                        11. </a:t>
            </a:r>
            <a:r>
              <a:rPr lang="en-US" sz="2400" dirty="0" err="1"/>
              <a:t>OxygenSat</a:t>
            </a:r>
            <a:endParaRPr lang="en-US" sz="2400" dirty="0"/>
          </a:p>
          <a:p>
            <a:pPr marL="914400" lvl="1" indent="-457200">
              <a:lnSpc>
                <a:spcPct val="90000"/>
              </a:lnSpc>
              <a:spcAft>
                <a:spcPts val="600"/>
              </a:spcAft>
              <a:buFont typeface="+mj-lt"/>
              <a:buAutoNum type="arabicPeriod"/>
            </a:pPr>
            <a:r>
              <a:rPr lang="en-US" sz="2400" dirty="0" err="1"/>
              <a:t>Anticoag</a:t>
            </a:r>
            <a:r>
              <a:rPr lang="en-US" sz="2400" dirty="0"/>
              <a:t>                                            12. Palliative</a:t>
            </a:r>
            <a:endParaRPr lang="en-US" sz="2400" dirty="0"/>
          </a:p>
          <a:p>
            <a:pPr marL="914400" lvl="1" indent="-457200">
              <a:lnSpc>
                <a:spcPct val="90000"/>
              </a:lnSpc>
              <a:spcAft>
                <a:spcPts val="600"/>
              </a:spcAft>
              <a:buFont typeface="+mj-lt"/>
              <a:buAutoNum type="arabicPeriod"/>
            </a:pPr>
            <a:r>
              <a:rPr lang="en-US" sz="2400" dirty="0"/>
              <a:t>Breathlessness                                 13. Salicylate</a:t>
            </a:r>
            <a:endParaRPr lang="en-US" sz="2400" dirty="0"/>
          </a:p>
          <a:p>
            <a:pPr marL="914400" lvl="1" indent="-457200">
              <a:lnSpc>
                <a:spcPct val="90000"/>
              </a:lnSpc>
              <a:spcAft>
                <a:spcPts val="600"/>
              </a:spcAft>
              <a:buFont typeface="+mj-lt"/>
              <a:buAutoNum type="arabicPeriod"/>
            </a:pPr>
            <a:r>
              <a:rPr lang="en-US" sz="2400" dirty="0"/>
              <a:t>Cancer                                               14. </a:t>
            </a:r>
            <a:r>
              <a:rPr lang="en-US" sz="2400" dirty="0" err="1"/>
              <a:t>BoneSparing</a:t>
            </a:r>
            <a:endParaRPr lang="en-US" sz="2400" dirty="0"/>
          </a:p>
          <a:p>
            <a:pPr marL="914400" lvl="1" indent="-457200">
              <a:lnSpc>
                <a:spcPct val="90000"/>
              </a:lnSpc>
              <a:spcAft>
                <a:spcPts val="600"/>
              </a:spcAft>
              <a:buFont typeface="+mj-lt"/>
              <a:buAutoNum type="arabicPeriod"/>
            </a:pPr>
            <a:r>
              <a:rPr lang="en-US" sz="2400" dirty="0"/>
              <a:t>CHD                                                    15. Dementia </a:t>
            </a:r>
            <a:endParaRPr lang="en-US" sz="2400" dirty="0"/>
          </a:p>
          <a:p>
            <a:pPr marL="914400" lvl="1" indent="-457200">
              <a:lnSpc>
                <a:spcPct val="90000"/>
              </a:lnSpc>
              <a:spcAft>
                <a:spcPts val="600"/>
              </a:spcAft>
              <a:buFont typeface="+mj-lt"/>
              <a:buAutoNum type="arabicPeriod"/>
            </a:pPr>
            <a:r>
              <a:rPr lang="en-US" sz="2400" dirty="0"/>
              <a:t>CKD                                                     </a:t>
            </a:r>
            <a:endParaRPr lang="en-GB" sz="2400" dirty="0"/>
          </a:p>
          <a:p>
            <a:pPr marL="285750" indent="-228600">
              <a:lnSpc>
                <a:spcPct val="90000"/>
              </a:lnSpc>
              <a:spcAft>
                <a:spcPts val="600"/>
              </a:spcAft>
              <a:buFont typeface="Arial,Sans-Serif"/>
              <a:buChar char="•"/>
            </a:pPr>
            <a:endParaRPr lang="en-US" dirty="0">
              <a:latin typeface="Times New Roman" panose="02020603050405020304" pitchFamily="18" charset="0"/>
              <a:ea typeface="+mn-lt"/>
              <a:cs typeface="Times New Roman" panose="02020603050405020304" pitchFamily="18" charset="0"/>
            </a:endParaRPr>
          </a:p>
          <a:p>
            <a:pPr algn="l"/>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74367" y="2024168"/>
            <a:ext cx="7484806" cy="1498872"/>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pPr algn="ctr"/>
            <a:r>
              <a:rPr lang="en-US" dirty="0">
                <a:solidFill>
                  <a:schemeClr val="tx1"/>
                </a:solidFill>
              </a:rPr>
              <a:t>Individual Disease </a:t>
            </a:r>
            <a:endParaRPr lang="en-US" dirty="0">
              <a:solidFill>
                <a:schemeClr val="tx1"/>
              </a:solidFill>
            </a:endParaRPr>
          </a:p>
          <a:p>
            <a:pPr algn="ctr"/>
            <a:r>
              <a:rPr lang="en-US" dirty="0">
                <a:solidFill>
                  <a:schemeClr val="tx1"/>
                </a:solidFill>
              </a:rPr>
              <a:t>Impact</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32679" y="891041"/>
            <a:ext cx="4506869" cy="4506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Ace</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524285" y="927509"/>
            <a:ext cx="10390239" cy="53970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AF</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460375" y="1091122"/>
            <a:ext cx="9974262" cy="52334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Antagonist</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577491" y="1028267"/>
            <a:ext cx="9883531" cy="52963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err="1">
                <a:solidFill>
                  <a:srgbClr val="252423"/>
                </a:solidFill>
                <a:latin typeface="Arial" panose="020B0604020202020204"/>
                <a:cs typeface="Arial" panose="020B0604020202020204"/>
              </a:rPr>
              <a:t>Anticoag</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1"/>
          <a:stretch>
            <a:fillRect/>
          </a:stretch>
        </p:blipFill>
        <p:spPr>
          <a:xfrm>
            <a:off x="943783" y="1152524"/>
            <a:ext cx="9727392" cy="51095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err="1">
                <a:solidFill>
                  <a:srgbClr val="252423"/>
                </a:solidFill>
                <a:latin typeface="Arial" panose="020B0604020202020204"/>
                <a:cs typeface="Arial" panose="020B0604020202020204"/>
              </a:rPr>
              <a:t>BoneSparing</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781665" y="1171574"/>
            <a:ext cx="9394722" cy="51185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Cancer</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884903" y="1109662"/>
            <a:ext cx="9449722" cy="51708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CHD</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1"/>
          <a:stretch>
            <a:fillRect/>
          </a:stretch>
        </p:blipFill>
        <p:spPr>
          <a:xfrm>
            <a:off x="478631" y="1062353"/>
            <a:ext cx="9869487" cy="52622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sz="3000" dirty="0"/>
              <a:t>Project Goals</a:t>
            </a:r>
            <a:endParaRPr lang="en-US" sz="3000" dirty="0"/>
          </a:p>
        </p:txBody>
      </p:sp>
      <p:grpSp>
        <p:nvGrpSpPr>
          <p:cNvPr id="23" name="Group 22"/>
          <p:cNvGrpSpPr/>
          <p:nvPr/>
        </p:nvGrpSpPr>
        <p:grpSpPr>
          <a:xfrm>
            <a:off x="344433" y="3022632"/>
            <a:ext cx="10798487" cy="2612170"/>
            <a:chOff x="344433" y="2051082"/>
            <a:chExt cx="10798487" cy="2612170"/>
          </a:xfrm>
        </p:grpSpPr>
        <p:sp>
          <p:nvSpPr>
            <p:cNvPr id="5" name="TextBox 4"/>
            <p:cNvSpPr txBox="1"/>
            <p:nvPr/>
          </p:nvSpPr>
          <p:spPr>
            <a:xfrm>
              <a:off x="344433" y="2051082"/>
              <a:ext cx="5446766" cy="332399"/>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Objectives</a:t>
              </a:r>
              <a:endParaRPr lang="en-US" b="1" dirty="0">
                <a:solidFill>
                  <a:schemeClr val="accent1"/>
                </a:solidFill>
              </a:endParaRPr>
            </a:p>
          </p:txBody>
        </p:sp>
        <p:sp>
          <p:nvSpPr>
            <p:cNvPr id="6" name="TextBox 5"/>
            <p:cNvSpPr txBox="1"/>
            <p:nvPr/>
          </p:nvSpPr>
          <p:spPr>
            <a:xfrm>
              <a:off x="6483555" y="2051082"/>
              <a:ext cx="4659365" cy="332399"/>
            </a:xfrm>
            <a:prstGeom prst="rect">
              <a:avLst/>
            </a:prstGeom>
          </p:spPr>
          <p:txBody>
            <a:bodyPr vert="horz"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Constraints</a:t>
              </a:r>
              <a:endParaRPr lang="en-US" b="1" dirty="0">
                <a:solidFill>
                  <a:schemeClr val="accent1"/>
                </a:solidFill>
              </a:endParaRPr>
            </a:p>
          </p:txBody>
        </p:sp>
        <p:sp>
          <p:nvSpPr>
            <p:cNvPr id="18" name="TextBox 1"/>
            <p:cNvSpPr txBox="1"/>
            <p:nvPr/>
          </p:nvSpPr>
          <p:spPr>
            <a:xfrm>
              <a:off x="344433" y="2685308"/>
              <a:ext cx="5446766" cy="1846659"/>
            </a:xfrm>
            <a:prstGeom prst="rect">
              <a:avLst/>
            </a:prstGeom>
          </p:spPr>
          <p:txBody>
            <a:bodyPr vert="horz" wrap="square" lIns="0" tIns="0" rIns="0" bIns="0" rtlCol="0" anchor="ctr">
              <a:spAutoFit/>
            </a:bodyPr>
            <a:lstStyle/>
            <a:p>
              <a:pPr marL="342900" indent="-342900">
                <a:buFont typeface="Arial" panose="020B0604020202020204" pitchFamily="34" charset="0"/>
                <a:buChar char="•"/>
              </a:pPr>
              <a:r>
                <a:rPr lang="en-US" altLang="en-IN" sz="2000" dirty="0"/>
                <a:t>Perform EDA on the mortality dataset and </a:t>
              </a:r>
              <a:r>
                <a:rPr lang="en-IN" altLang="en-IN" sz="2000" dirty="0"/>
                <a:t>selecting</a:t>
              </a:r>
              <a:r>
                <a:rPr lang="en-US" altLang="en-IN" sz="2000" dirty="0"/>
                <a:t> the best features that have significant impact on mortality risk rate.</a:t>
              </a: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Assessment of the impact of different factors on Mortality Risk in the form of plots</a:t>
              </a:r>
              <a:endParaRPr lang="en-IN" sz="2000" dirty="0"/>
            </a:p>
          </p:txBody>
        </p:sp>
        <p:sp>
          <p:nvSpPr>
            <p:cNvPr id="20" name="TextBox 1"/>
            <p:cNvSpPr txBox="1"/>
            <p:nvPr/>
          </p:nvSpPr>
          <p:spPr>
            <a:xfrm>
              <a:off x="6483555" y="2508816"/>
              <a:ext cx="4659365" cy="2154436"/>
            </a:xfrm>
            <a:prstGeom prst="rect">
              <a:avLst/>
            </a:prstGeom>
          </p:spPr>
          <p:txBody>
            <a:bodyPr vert="horz" lIns="0" tIns="0" rIns="0" bIns="0" rtlCol="0" anchor="ctr">
              <a:spAutoFit/>
            </a:bodyPr>
            <a:lstStyle/>
            <a:p>
              <a:pPr marL="285750" indent="-285750">
                <a:buFont typeface="Arial" panose="020B0604020202020204" pitchFamily="34" charset="0"/>
                <a:buChar char="•"/>
              </a:pPr>
              <a:r>
                <a:rPr lang="en-US" sz="2000" dirty="0">
                  <a:sym typeface="Calibri" panose="020F0502020204030204"/>
                </a:rPr>
                <a:t>Mortality Risk differs due to combination of diseases.</a:t>
              </a:r>
              <a:endParaRPr lang="en-US"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GB" sz="2000" dirty="0"/>
                <a:t>Limited data availability of certain features as most of the features tend to be constant value columns.</a:t>
              </a:r>
              <a:endParaRPr lang="en-US" sz="2000" dirty="0"/>
            </a:p>
            <a:p>
              <a:pPr marL="0" indent="0">
                <a:buNone/>
              </a:pPr>
              <a:endParaRPr lang="en-IN" sz="2000" dirty="0"/>
            </a:p>
          </p:txBody>
        </p:sp>
        <p:cxnSp>
          <p:nvCxnSpPr>
            <p:cNvPr id="9" name="Straight Connector 8"/>
            <p:cNvCxnSpPr/>
            <p:nvPr/>
          </p:nvCxnSpPr>
          <p:spPr>
            <a:xfrm>
              <a:off x="344433" y="2440631"/>
              <a:ext cx="5446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83555" y="2440631"/>
              <a:ext cx="4659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2538808"/>
              <a:ext cx="0" cy="189282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stretch>
            <a:fillRect/>
          </a:stretch>
        </p:blipFill>
        <p:spPr>
          <a:xfrm>
            <a:off x="344433" y="1972751"/>
            <a:ext cx="1388857" cy="819165"/>
          </a:xfrm>
          <a:prstGeom prst="rect">
            <a:avLst/>
          </a:prstGeom>
        </p:spPr>
      </p:pic>
      <p:pic>
        <p:nvPicPr>
          <p:cNvPr id="8" name="Picture 7"/>
          <p:cNvPicPr>
            <a:picLocks noChangeAspect="1"/>
          </p:cNvPicPr>
          <p:nvPr/>
        </p:nvPicPr>
        <p:blipFill>
          <a:blip r:embed="rId2"/>
          <a:stretch>
            <a:fillRect/>
          </a:stretch>
        </p:blipFill>
        <p:spPr>
          <a:xfrm>
            <a:off x="6483555" y="2007983"/>
            <a:ext cx="1400125" cy="9170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CKD</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1122991" y="1028268"/>
            <a:ext cx="9682200" cy="51911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Dementia</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787400" y="921313"/>
            <a:ext cx="9883775" cy="52853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HF</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1"/>
          <a:stretch>
            <a:fillRect/>
          </a:stretch>
        </p:blipFill>
        <p:spPr>
          <a:xfrm>
            <a:off x="943896" y="1143000"/>
            <a:ext cx="9395491" cy="50615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Palliative</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1"/>
          <a:stretch>
            <a:fillRect/>
          </a:stretch>
        </p:blipFill>
        <p:spPr>
          <a:xfrm>
            <a:off x="752168" y="1162049"/>
            <a:ext cx="9625319" cy="50963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338"/>
            <a:ext cx="10515600" cy="867930"/>
          </a:xfrm>
        </p:spPr>
        <p:txBody>
          <a:bodyPr/>
          <a:lstStyle/>
          <a:p>
            <a:r>
              <a:rPr lang="en-US" sz="2800" spc="-75" dirty="0">
                <a:solidFill>
                  <a:srgbClr val="252423"/>
                </a:solidFill>
                <a:latin typeface="Arial" panose="020B0604020202020204"/>
                <a:cs typeface="Arial" panose="020B0604020202020204"/>
              </a:rPr>
              <a:t>Average </a:t>
            </a:r>
            <a:r>
              <a:rPr lang="en-US" sz="2800" spc="-44" dirty="0">
                <a:solidFill>
                  <a:srgbClr val="252423"/>
                </a:solidFill>
                <a:latin typeface="Arial" panose="020B0604020202020204"/>
                <a:cs typeface="Arial" panose="020B0604020202020204"/>
              </a:rPr>
              <a:t>of </a:t>
            </a:r>
            <a:r>
              <a:rPr lang="en-US" sz="2800" spc="-154" dirty="0">
                <a:solidFill>
                  <a:srgbClr val="252423"/>
                </a:solidFill>
                <a:latin typeface="Arial" panose="020B0604020202020204"/>
                <a:cs typeface="Arial" panose="020B0604020202020204"/>
              </a:rPr>
              <a:t>MORT_RISK </a:t>
            </a:r>
            <a:r>
              <a:rPr lang="en-US" sz="2800" spc="-62" dirty="0">
                <a:solidFill>
                  <a:srgbClr val="252423"/>
                </a:solidFill>
                <a:latin typeface="Arial" panose="020B0604020202020204"/>
                <a:cs typeface="Arial" panose="020B0604020202020204"/>
              </a:rPr>
              <a:t>by </a:t>
            </a:r>
            <a:r>
              <a:rPr lang="en-US" sz="2800" spc="-93" dirty="0">
                <a:solidFill>
                  <a:srgbClr val="252423"/>
                </a:solidFill>
                <a:latin typeface="Arial" panose="020B0604020202020204"/>
                <a:cs typeface="Arial" panose="020B0604020202020204"/>
              </a:rPr>
              <a:t>Age Group </a:t>
            </a:r>
            <a:r>
              <a:rPr lang="en-US" sz="2800" spc="-84" dirty="0">
                <a:solidFill>
                  <a:srgbClr val="252423"/>
                </a:solidFill>
                <a:latin typeface="Arial" panose="020B0604020202020204"/>
                <a:cs typeface="Arial" panose="020B0604020202020204"/>
              </a:rPr>
              <a:t>and</a:t>
            </a:r>
            <a:r>
              <a:rPr lang="en-US" sz="2800" spc="-154" dirty="0">
                <a:solidFill>
                  <a:srgbClr val="252423"/>
                </a:solidFill>
                <a:latin typeface="Arial" panose="020B0604020202020204"/>
                <a:cs typeface="Arial" panose="020B0604020202020204"/>
              </a:rPr>
              <a:t> </a:t>
            </a:r>
            <a:r>
              <a:rPr lang="en-US" sz="2800" spc="-101" dirty="0">
                <a:solidFill>
                  <a:srgbClr val="252423"/>
                </a:solidFill>
                <a:latin typeface="Arial" panose="020B0604020202020204"/>
                <a:cs typeface="Arial" panose="020B0604020202020204"/>
              </a:rPr>
              <a:t>Stroke</a:t>
            </a:r>
            <a:br>
              <a:rPr lang="en-US" sz="2800" spc="-101" dirty="0">
                <a:solidFill>
                  <a:srgbClr val="252423"/>
                </a:solidFill>
                <a:latin typeface="Arial" panose="020B0604020202020204"/>
                <a:cs typeface="Arial" panose="020B0604020202020204"/>
              </a:rPr>
            </a:b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 name="Picture 6"/>
          <p:cNvPicPr>
            <a:picLocks noChangeAspect="1"/>
          </p:cNvPicPr>
          <p:nvPr/>
        </p:nvPicPr>
        <p:blipFill>
          <a:blip r:embed="rId1"/>
          <a:stretch>
            <a:fillRect/>
          </a:stretch>
        </p:blipFill>
        <p:spPr>
          <a:xfrm>
            <a:off x="973394" y="1181099"/>
            <a:ext cx="9351706" cy="497072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1260394" cy="480131"/>
          </a:xfrm>
        </p:spPr>
        <p:txBody>
          <a:bodyPr/>
          <a:lstStyle/>
          <a:p>
            <a:r>
              <a:rPr lang="en-US" sz="2800" b="1" dirty="0">
                <a:latin typeface="Times New Roman" panose="02020603050405020304"/>
                <a:cs typeface="Times New Roman" panose="02020603050405020304"/>
              </a:rPr>
              <a:t>Inferences from Visualizations of Approach 1</a:t>
            </a:r>
            <a:endParaRPr lang="en-US" sz="2800" b="1" dirty="0">
              <a:latin typeface="Times New Roman" panose="02020603050405020304"/>
              <a:cs typeface="Times New Roman" panose="02020603050405020304"/>
            </a:endParaRPr>
          </a:p>
        </p:txBody>
      </p:sp>
      <p:sp>
        <p:nvSpPr>
          <p:cNvPr id="7" name="TextBox 6"/>
          <p:cNvSpPr txBox="1"/>
          <p:nvPr/>
        </p:nvSpPr>
        <p:spPr>
          <a:xfrm>
            <a:off x="228600" y="1059490"/>
            <a:ext cx="11127658" cy="579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90000"/>
              </a:lnSpc>
              <a:spcAft>
                <a:spcPts val="600"/>
              </a:spcAft>
              <a:buFont typeface="Arial" panose="020B0604020202020204" pitchFamily="34" charset="0"/>
              <a:buChar char="•"/>
            </a:pPr>
            <a:r>
              <a:rPr lang="en-US" sz="2400" dirty="0"/>
              <a:t>Color Coding: Light Blue indicates non-occurrence of a disease and Dark Blue indicates occurrence of a disease</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t>In cases where the entry for a given column is 0, we are clear that the given disease (or column) has no contribution </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t>In cases where the entry for a given column is 1, we are unsure whether a particular disease is solely contributing to mortality risk, or a combination of diseases is contributing to mortality risk</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t>In this case, we go by combining all the approaches we have taken so far and approach a conclusion.</a:t>
            </a:r>
            <a:endParaRPr lang="en-US" sz="2400" dirty="0"/>
          </a:p>
          <a:p>
            <a:pPr>
              <a:lnSpc>
                <a:spcPct val="90000"/>
              </a:lnSpc>
              <a:spcAft>
                <a:spcPts val="600"/>
              </a:spcAft>
            </a:pPr>
            <a:endParaRPr lang="en-IN" sz="1600" dirty="0">
              <a:latin typeface="Times New Roman" panose="02020603050405020304" pitchFamily="18" charset="0"/>
              <a:ea typeface="+mn-lt"/>
              <a:cs typeface="Times New Roman" panose="02020603050405020304" pitchFamily="18" charset="0"/>
            </a:endParaRPr>
          </a:p>
          <a:p>
            <a:endParaRPr lang="en-GB" dirty="0">
              <a:latin typeface="Times New Roman" panose="02020603050405020304" pitchFamily="18" charset="0"/>
              <a:ea typeface="+mn-lt"/>
              <a:cs typeface="Times New Roman" panose="02020603050405020304" pitchFamily="18" charset="0"/>
            </a:endParaRPr>
          </a:p>
          <a:p>
            <a:pPr marL="285750" indent="-228600">
              <a:lnSpc>
                <a:spcPct val="90000"/>
              </a:lnSpc>
              <a:spcAft>
                <a:spcPts val="600"/>
              </a:spcAft>
              <a:buFont typeface="Arial,Sans-Serif"/>
              <a:buChar char="•"/>
            </a:pPr>
            <a:endParaRPr lang="en-US" dirty="0">
              <a:latin typeface="Times New Roman" panose="02020603050405020304" pitchFamily="18" charset="0"/>
              <a:ea typeface="+mn-lt"/>
              <a:cs typeface="Times New Roman" panose="02020603050405020304" pitchFamily="18" charset="0"/>
            </a:endParaRPr>
          </a:p>
          <a:p>
            <a:pPr algn="l"/>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74367" y="2101112"/>
            <a:ext cx="7484806" cy="1421928"/>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pPr algn="ctr"/>
            <a:r>
              <a:rPr lang="en-US" dirty="0">
                <a:solidFill>
                  <a:schemeClr val="tx1"/>
                </a:solidFill>
              </a:rPr>
              <a:t>Impact on Age Group &amp; Gender</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85703" y="891041"/>
            <a:ext cx="4353845" cy="4353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a:t>
            </a:r>
            <a:endParaRPr lang="en-IN" b="1" dirty="0"/>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8641" y="1366345"/>
            <a:ext cx="11843359" cy="1702676"/>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93" y="3069022"/>
            <a:ext cx="11811607" cy="32442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Numeric Representation</a:t>
            </a:r>
            <a:endParaRPr lang="en-IN" b="1"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0415" y="1079938"/>
            <a:ext cx="10972800" cy="46981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inference</a:t>
            </a:r>
            <a:endParaRPr lang="en-IN" dirty="0"/>
          </a:p>
        </p:txBody>
      </p:sp>
      <p:sp>
        <p:nvSpPr>
          <p:cNvPr id="4" name="TextBox 3"/>
          <p:cNvSpPr txBox="1"/>
          <p:nvPr/>
        </p:nvSpPr>
        <p:spPr>
          <a:xfrm>
            <a:off x="228600" y="1028700"/>
            <a:ext cx="11487150" cy="523220"/>
          </a:xfrm>
          <a:prstGeom prst="rect">
            <a:avLst/>
          </a:prstGeom>
          <a:noFill/>
        </p:spPr>
        <p:txBody>
          <a:bodyPr wrap="square" rtlCol="0">
            <a:spAutoFit/>
          </a:bodyPr>
          <a:lstStyle/>
          <a:p>
            <a:r>
              <a:rPr lang="en-US" sz="2800" dirty="0">
                <a:solidFill>
                  <a:srgbClr val="FF0000"/>
                </a:solidFill>
                <a:latin typeface="Bahnschrift SemiBold Condensed" panose="020B0502040204020203" pitchFamily="34" charset="0"/>
              </a:rPr>
              <a:t>Please find the visualization and cross tab from pdf and excel file respectively</a:t>
            </a:r>
            <a:r>
              <a:rPr lang="en-US" sz="2800" dirty="0">
                <a:solidFill>
                  <a:srgbClr val="FF0000"/>
                </a:solidFill>
              </a:rPr>
              <a:t>.</a:t>
            </a:r>
            <a:endParaRPr lang="en-IN" sz="2800" dirty="0">
              <a:solidFill>
                <a:srgbClr val="FF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109" y="1551920"/>
            <a:ext cx="1568531" cy="4705592"/>
          </a:xfrm>
          <a:prstGeom prst="rect">
            <a:avLst/>
          </a:prstGeom>
        </p:spPr>
      </p:pic>
      <p:sp>
        <p:nvSpPr>
          <p:cNvPr id="8" name="Rectangle: Rounded Corners 7"/>
          <p:cNvSpPr/>
          <p:nvPr/>
        </p:nvSpPr>
        <p:spPr>
          <a:xfrm>
            <a:off x="2162175" y="2181225"/>
            <a:ext cx="3048000" cy="162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cancer, palliative along with smoking of  gender Male and age group 0-20 is 12.51%</a:t>
            </a:r>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109" y="1504831"/>
            <a:ext cx="1568531" cy="4610337"/>
          </a:xfrm>
          <a:prstGeom prst="rect">
            <a:avLst/>
          </a:prstGeom>
        </p:spPr>
      </p:pic>
      <p:sp>
        <p:nvSpPr>
          <p:cNvPr id="12" name="Rectangle: Rounded Corners 11"/>
          <p:cNvSpPr/>
          <p:nvPr/>
        </p:nvSpPr>
        <p:spPr>
          <a:xfrm>
            <a:off x="7991475" y="2181224"/>
            <a:ext cx="3171825" cy="1628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cancer, palliative along with smoking of  gender Female and age group 0-20 is 4.81%</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962" y="100628"/>
            <a:ext cx="10460115" cy="674031"/>
          </a:xfrm>
        </p:spPr>
        <p:txBody>
          <a:bodyPr/>
          <a:lstStyle/>
          <a:p>
            <a:r>
              <a:rPr lang="en-IN" sz="1200" dirty="0"/>
              <a:t>Business pipeline:  </a:t>
            </a:r>
            <a:br>
              <a:rPr lang="en-IN" dirty="0"/>
            </a:br>
            <a:r>
              <a:rPr lang="en-IN" dirty="0"/>
              <a:t>CRISP-ML(Q) Methodology</a:t>
            </a:r>
            <a:endParaRPr lang="en-IN" dirty="0"/>
          </a:p>
        </p:txBody>
      </p:sp>
      <p:sp>
        <p:nvSpPr>
          <p:cNvPr id="11"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1213" y="774659"/>
            <a:ext cx="5943612" cy="57454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5109" y="1222255"/>
            <a:ext cx="1593932" cy="4642089"/>
          </a:xfrm>
          <a:prstGeom prst="rect">
            <a:avLst/>
          </a:prstGeom>
        </p:spPr>
      </p:pic>
      <p:sp>
        <p:nvSpPr>
          <p:cNvPr id="6" name="Rectangle: Rounded Corners 5"/>
          <p:cNvSpPr/>
          <p:nvPr/>
        </p:nvSpPr>
        <p:spPr>
          <a:xfrm>
            <a:off x="2501388" y="1371600"/>
            <a:ext cx="3190875" cy="2181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asthma, cancer, cholesterol, palliative , Renal , thyroid along with smoking  and alcohol consumption of  gender Female and age group 21-50 is 25.02%</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362" y="1222255"/>
            <a:ext cx="1549480" cy="4661140"/>
          </a:xfrm>
          <a:prstGeom prst="rect">
            <a:avLst/>
          </a:prstGeom>
        </p:spPr>
      </p:pic>
      <p:sp>
        <p:nvSpPr>
          <p:cNvPr id="9" name="Rectangle: Rounded Corners 8"/>
          <p:cNvSpPr/>
          <p:nvPr/>
        </p:nvSpPr>
        <p:spPr>
          <a:xfrm>
            <a:off x="8759846" y="1657350"/>
            <a:ext cx="3219450" cy="186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cancer, cholesterol, palliative , Renal  along with smoking  and  of  gender Male and age group 21-50 is 7.23%</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5"/>
            <a:ext cx="10515600" cy="507831"/>
          </a:xfrm>
        </p:spPr>
        <p:txBody>
          <a:bodyPr/>
          <a:lstStyle/>
          <a:p>
            <a:r>
              <a:rPr lang="en-US" dirty="0"/>
              <a:t>Inference cont..</a:t>
            </a:r>
            <a:endParaRPr lang="en-IN"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11883" y="1098430"/>
            <a:ext cx="1606633" cy="4661140"/>
          </a:xfrm>
          <a:prstGeom prst="rect">
            <a:avLst/>
          </a:prstGeom>
        </p:spPr>
      </p:pic>
      <p:sp>
        <p:nvSpPr>
          <p:cNvPr id="10" name="Rectangle: Rounded Corners 9"/>
          <p:cNvSpPr/>
          <p:nvPr/>
        </p:nvSpPr>
        <p:spPr>
          <a:xfrm>
            <a:off x="8667750" y="2000250"/>
            <a:ext cx="317182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cancer, cholesterol, palliative , diabetes, hypertension ,  Renal , stroke , thyroid  along with smoking  and  of  gender Male and age group 51-110 is 37.92%</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83" y="1200030"/>
            <a:ext cx="1619333" cy="4648439"/>
          </a:xfrm>
          <a:prstGeom prst="rect">
            <a:avLst/>
          </a:prstGeom>
        </p:spPr>
      </p:pic>
      <p:sp>
        <p:nvSpPr>
          <p:cNvPr id="9" name="Rectangle: Rounded Corners 8"/>
          <p:cNvSpPr/>
          <p:nvPr/>
        </p:nvSpPr>
        <p:spPr>
          <a:xfrm>
            <a:off x="2600325" y="1628775"/>
            <a:ext cx="3314700" cy="3028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avg mort risk with diseases  asthma, bone sparing, breathlessness, cancer, cholesterol, cervix removal, dementia , fracture , palliative , hypertension ,  Renal , rheum arth , thyroid  along with smoking and alcohol consumption  and  of  gender Female and age group 51-110 is 63.59%</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analysis</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500" y="1123831"/>
            <a:ext cx="10706100" cy="524839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939682"/>
            <a:ext cx="11010900" cy="523251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2488" y="930155"/>
            <a:ext cx="11328511" cy="52325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917456"/>
            <a:ext cx="11429999" cy="516901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1117481"/>
            <a:ext cx="11620499" cy="515949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75" y="914400"/>
            <a:ext cx="11201400" cy="516254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351" y="971550"/>
            <a:ext cx="11039474" cy="51149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74367" y="2765910"/>
            <a:ext cx="7484806" cy="757130"/>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pPr algn="ctr"/>
            <a:r>
              <a:rPr lang="en-US" dirty="0">
                <a:solidFill>
                  <a:schemeClr val="tx1"/>
                </a:solidFill>
              </a:rPr>
              <a:t>Feature Selection</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32679" y="891041"/>
            <a:ext cx="4506869" cy="4506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p:cNvSpPr>
            <a:spLocks noGrp="1" noRot="1" noChangeAspect="1" noMove="1" noResize="1" noEditPoints="1" noAdjustHandles="1" noChangeArrowheads="1" noChangeShapeType="1" noTextEdit="1"/>
          </p:cNvSpPr>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5"/>
          <p:cNvSpPr>
            <a:spLocks noGrp="1" noRot="1" noChangeAspect="1" noMove="1" noResize="1" noEditPoints="1" noAdjustHandles="1" noChangeArrowheads="1" noChangeShapeType="1" noTextEdit="1"/>
          </p:cNvSpPr>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11"/>
          <p:cNvSpPr>
            <a:spLocks noGrp="1" noRot="1" noChangeAspect="1" noMove="1" noResize="1" noEditPoints="1" noAdjustHandles="1" noChangeArrowheads="1" noChangeShapeType="1" noTextEdit="1"/>
          </p:cNvSpPr>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p:cNvSpPr>
            <a:spLocks noGrp="1"/>
          </p:cNvSpPr>
          <p:nvPr>
            <p:ph type="title"/>
          </p:nvPr>
        </p:nvSpPr>
        <p:spPr>
          <a:xfrm>
            <a:off x="838200" y="365125"/>
            <a:ext cx="5191125" cy="1325563"/>
          </a:xfrm>
        </p:spPr>
        <p:txBody>
          <a:bodyPr vert="horz" lIns="91440" tIns="45720" rIns="91440" bIns="45720" rtlCol="0" anchor="ctr">
            <a:normAutofit/>
          </a:bodyPr>
          <a:lstStyle/>
          <a:p>
            <a:r>
              <a:rPr lang="en-US" sz="4400">
                <a:latin typeface="+mj-lt"/>
              </a:rPr>
              <a:t>Technical Stacks</a:t>
            </a:r>
            <a:endParaRPr lang="en-US" sz="4400">
              <a:latin typeface="+mj-lt"/>
            </a:endParaRPr>
          </a:p>
        </p:txBody>
      </p:sp>
      <p:pic>
        <p:nvPicPr>
          <p:cNvPr id="3" name="Picture 2"/>
          <p:cNvPicPr>
            <a:picLocks noChangeAspect="1"/>
          </p:cNvPicPr>
          <p:nvPr/>
        </p:nvPicPr>
        <p:blipFill>
          <a:blip r:embed="rId1"/>
          <a:stretch>
            <a:fillRect/>
          </a:stretch>
        </p:blipFill>
        <p:spPr>
          <a:xfrm>
            <a:off x="7520512" y="233461"/>
            <a:ext cx="4131987" cy="1388006"/>
          </a:xfrm>
          <a:prstGeom prst="rect">
            <a:avLst/>
          </a:prstGeom>
        </p:spPr>
      </p:pic>
      <p:sp>
        <p:nvSpPr>
          <p:cNvPr id="13" name="TextBox 12"/>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en-IN" sz="2000" dirty="0"/>
              <a:t>We have done programming in Python in Google </a:t>
            </a:r>
            <a:r>
              <a:rPr lang="en-US" altLang="en-IN" sz="2000" dirty="0" err="1"/>
              <a:t>Colab</a:t>
            </a:r>
            <a:r>
              <a:rPr lang="en-US" altLang="en-IN" sz="2000" dirty="0"/>
              <a:t> Environment.</a:t>
            </a:r>
            <a:endParaRPr lang="en-US" altLang="en-IN" sz="2000" dirty="0"/>
          </a:p>
          <a:p>
            <a:pPr indent="-228600">
              <a:lnSpc>
                <a:spcPct val="90000"/>
              </a:lnSpc>
              <a:spcAft>
                <a:spcPts val="600"/>
              </a:spcAft>
              <a:buFont typeface="Arial" panose="020B0604020202020204" pitchFamily="34" charset="0"/>
              <a:buChar char="•"/>
            </a:pPr>
            <a:endParaRPr lang="en-US" altLang="en-IN" sz="2000" dirty="0"/>
          </a:p>
          <a:p>
            <a:pPr indent="-228600">
              <a:lnSpc>
                <a:spcPct val="90000"/>
              </a:lnSpc>
              <a:spcAft>
                <a:spcPts val="600"/>
              </a:spcAft>
              <a:buFont typeface="Arial" panose="020B0604020202020204" pitchFamily="34" charset="0"/>
              <a:buChar char="•"/>
            </a:pPr>
            <a:r>
              <a:rPr lang="en-US" altLang="en-IN" sz="2000" dirty="0"/>
              <a:t>Within Python, we used packages like pandas, </a:t>
            </a:r>
            <a:r>
              <a:rPr lang="en-US" altLang="en-IN" sz="2000" dirty="0" err="1"/>
              <a:t>numpy</a:t>
            </a:r>
            <a:r>
              <a:rPr lang="en-US" altLang="en-IN" sz="2000" dirty="0"/>
              <a:t>, matplotlib, seaborn, </a:t>
            </a:r>
            <a:r>
              <a:rPr lang="en-US" altLang="en-IN" sz="2000" dirty="0" err="1"/>
              <a:t>sklearn.feature_selection</a:t>
            </a:r>
            <a:r>
              <a:rPr lang="en-US" altLang="en-IN" sz="2000" dirty="0"/>
              <a:t>. </a:t>
            </a:r>
            <a:endParaRPr lang="en-US" altLang="en-IN"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For visualizations, Python, Microsoft </a:t>
            </a:r>
            <a:r>
              <a:rPr lang="en-US" sz="2000" dirty="0" err="1"/>
              <a:t>PowerBI</a:t>
            </a:r>
            <a:r>
              <a:rPr lang="en-US" sz="2000" dirty="0"/>
              <a:t>, Tableau, matplotlib package &amp; seaborn package were used.</a:t>
            </a:r>
            <a:endParaRPr lang="en-US" sz="2000" dirty="0"/>
          </a:p>
        </p:txBody>
      </p:sp>
      <p:pic>
        <p:nvPicPr>
          <p:cNvPr id="9" name="Picture 8" descr="A picture containing text, sign, clipart, vector graphics&#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308" y="1770898"/>
            <a:ext cx="1412736" cy="1388013"/>
          </a:xfrm>
          <a:prstGeom prst="rect">
            <a:avLst/>
          </a:prstGeom>
        </p:spPr>
      </p:pic>
      <p:pic>
        <p:nvPicPr>
          <p:cNvPr id="14" name="Picture 13"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3835" y="1699447"/>
            <a:ext cx="1388013" cy="1388013"/>
          </a:xfrm>
          <a:prstGeom prst="rect">
            <a:avLst/>
          </a:prstGeom>
        </p:spPr>
      </p:pic>
      <p:sp>
        <p:nvSpPr>
          <p:cNvPr id="20" name="Slide Number Placeholder 5"/>
          <p:cNvSpPr>
            <a:spLocks noGrp="1"/>
          </p:cNvSpPr>
          <p:nvPr>
            <p:ph type="sldNum" sz="quarter" idx="12"/>
          </p:nvPr>
        </p:nvSpPr>
        <p:spPr>
          <a:xfrm>
            <a:off x="9246220" y="6356350"/>
            <a:ext cx="2107580" cy="365125"/>
          </a:xfrm>
        </p:spPr>
        <p:txBody>
          <a:bodyPr vert="horz" lIns="91440" tIns="45720" rIns="91440" bIns="45720" rtlCol="0" anchor="ctr">
            <a:normAutofit/>
          </a:bodyPr>
          <a:lstStyle/>
          <a:p>
            <a:pPr>
              <a:spcAft>
                <a:spcPts val="600"/>
              </a:spcAft>
            </a:pPr>
            <a:fld id="{B6589B12-CB4D-4236-BBC8-148B142B185D}" type="slidenum">
              <a:rPr lang="en-US" smtClean="0">
                <a:solidFill>
                  <a:schemeClr val="bg1">
                    <a:alpha val="80000"/>
                  </a:schemeClr>
                </a:solidFill>
              </a:rPr>
            </a:fld>
            <a:endParaRPr lang="en-US">
              <a:solidFill>
                <a:schemeClr val="bg1">
                  <a:alpha val="80000"/>
                </a:schemeClr>
              </a:solidFill>
            </a:endParaRPr>
          </a:p>
        </p:txBody>
      </p:sp>
      <p:pic>
        <p:nvPicPr>
          <p:cNvPr id="4" name="Picture 3" descr="Logo&#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032" y="5024561"/>
            <a:ext cx="1388004" cy="1388004"/>
          </a:xfrm>
          <a:prstGeom prst="rect">
            <a:avLst/>
          </a:prstGeom>
        </p:spPr>
      </p:pic>
      <p:pic>
        <p:nvPicPr>
          <p:cNvPr id="5" name="Picture 4"/>
          <p:cNvPicPr>
            <a:picLocks noChangeAspect="1"/>
          </p:cNvPicPr>
          <p:nvPr/>
        </p:nvPicPr>
        <p:blipFill>
          <a:blip r:embed="rId5"/>
          <a:stretch>
            <a:fillRect/>
          </a:stretch>
        </p:blipFill>
        <p:spPr>
          <a:xfrm>
            <a:off x="9303716" y="3135969"/>
            <a:ext cx="2009893" cy="155021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 plot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1142879"/>
            <a:ext cx="6438900" cy="5324596"/>
          </a:xfrm>
          <a:prstGeom prst="rect">
            <a:avLst/>
          </a:prstGeom>
        </p:spPr>
      </p:pic>
      <p:sp>
        <p:nvSpPr>
          <p:cNvPr id="3" name="Rectangle: Rounded Corners 2"/>
          <p:cNvSpPr/>
          <p:nvPr/>
        </p:nvSpPr>
        <p:spPr>
          <a:xfrm>
            <a:off x="6489481" y="1628775"/>
            <a:ext cx="5198022" cy="1800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bg1"/>
                </a:solidFill>
              </a:rPr>
              <a:t>Using random forest regressor found top 10 disease that influences mortality risk with RMSE value 0.009865.</a:t>
            </a:r>
            <a:endParaRPr lang="en-US" b="1" dirty="0">
              <a:solidFill>
                <a:schemeClr val="bg1"/>
              </a:solidFill>
            </a:endParaRPr>
          </a:p>
          <a:p>
            <a:pPr algn="just"/>
            <a:endParaRPr lang="en-US" b="1" dirty="0">
              <a:solidFill>
                <a:schemeClr val="bg1"/>
              </a:solidFill>
            </a:endParaRPr>
          </a:p>
          <a:p>
            <a:pPr algn="just"/>
            <a:r>
              <a:rPr lang="en-US" b="1" dirty="0">
                <a:solidFill>
                  <a:schemeClr val="bg1"/>
                </a:solidFill>
              </a:rPr>
              <a:t>Are Dementia, Palliative, Age, Cancer ,Bone Sparring, Stroke , Breathlessness, Ckd, Rheum Arth</a:t>
            </a:r>
            <a:endParaRPr lang="en-IN" b="1"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0515600" cy="480131"/>
          </a:xfrm>
        </p:spPr>
        <p:txBody>
          <a:bodyPr/>
          <a:lstStyle/>
          <a:p>
            <a:r>
              <a:rPr lang="en-GB" sz="2800" b="1" dirty="0" err="1">
                <a:latin typeface="Times New Roman" panose="02020603050405020304"/>
                <a:cs typeface="Times New Roman" panose="02020603050405020304"/>
              </a:rPr>
              <a:t>KBest</a:t>
            </a:r>
            <a:r>
              <a:rPr lang="en-GB" sz="2800" b="1" dirty="0">
                <a:latin typeface="Times New Roman" panose="02020603050405020304"/>
                <a:cs typeface="Times New Roman" panose="02020603050405020304"/>
              </a:rPr>
              <a:t> Features Approach</a:t>
            </a: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1"/>
          <a:stretch>
            <a:fillRect/>
          </a:stretch>
        </p:blipFill>
        <p:spPr>
          <a:xfrm>
            <a:off x="843833" y="1281111"/>
            <a:ext cx="4333562" cy="4295775"/>
          </a:xfrm>
          <a:prstGeom prst="rect">
            <a:avLst/>
          </a:prstGeom>
        </p:spPr>
      </p:pic>
      <p:pic>
        <p:nvPicPr>
          <p:cNvPr id="9" name="Picture 8"/>
          <p:cNvPicPr>
            <a:picLocks noChangeAspect="1"/>
          </p:cNvPicPr>
          <p:nvPr/>
        </p:nvPicPr>
        <p:blipFill>
          <a:blip r:embed="rId2"/>
          <a:stretch>
            <a:fillRect/>
          </a:stretch>
        </p:blipFill>
        <p:spPr>
          <a:xfrm>
            <a:off x="6302477" y="1228724"/>
            <a:ext cx="4648200" cy="44005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447378" y="1657349"/>
          <a:ext cx="10296822" cy="3200146"/>
        </p:xfrm>
        <a:graphic>
          <a:graphicData uri="http://schemas.openxmlformats.org/drawingml/2006/table">
            <a:tbl>
              <a:tblPr firstRow="1" bandRow="1">
                <a:tableStyleId>{5C22544A-7EE6-4342-B048-85BDC9FD1C3A}</a:tableStyleId>
              </a:tblPr>
              <a:tblGrid>
                <a:gridCol w="3587535"/>
                <a:gridCol w="3269940"/>
                <a:gridCol w="3439347"/>
              </a:tblGrid>
              <a:tr h="1202413">
                <a:tc>
                  <a:txBody>
                    <a:bodyPr/>
                    <a:lstStyle/>
                    <a:p>
                      <a:r>
                        <a:rPr lang="en-US" sz="2000" dirty="0"/>
                        <a:t>Models</a:t>
                      </a:r>
                      <a:endParaRPr lang="en-US" sz="2000"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t>Feature Importance</a:t>
                      </a:r>
                      <a:endParaRPr lang="en-US" sz="20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err="1"/>
                        <a:t>KBest</a:t>
                      </a:r>
                      <a:r>
                        <a:rPr lang="en-US" sz="2000" dirty="0"/>
                        <a:t> Features</a:t>
                      </a:r>
                      <a:endParaRPr lang="en-US" sz="20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687093">
                <a:tc>
                  <a:txBody>
                    <a:bodyPr/>
                    <a:lstStyle/>
                    <a:p>
                      <a:r>
                        <a:rPr lang="en-US" sz="2000" b="1" dirty="0"/>
                        <a:t>Root Mean Square Error (RMSE)</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2000" dirty="0"/>
                        <a:t>0.009865</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2000" dirty="0"/>
                        <a:t>0.0081</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290615">
                <a:tc>
                  <a:txBody>
                    <a:bodyPr/>
                    <a:lstStyle/>
                    <a:p>
                      <a:r>
                        <a:rPr lang="en-US" sz="2000" b="1" dirty="0"/>
                        <a:t>Performance</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t>Takes few seconds to give predictions</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defRPr/>
                      </a:pPr>
                      <a:r>
                        <a:rPr lang="en-US" sz="2000" dirty="0"/>
                        <a:t>Takes few seconds to give predictions</a:t>
                      </a:r>
                      <a:endParaRPr lang="en-US" sz="2000" dirty="0"/>
                    </a:p>
                    <a:p>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Comparison of Model Performance </a:t>
            </a:r>
            <a:endParaRPr lang="en-US" dirty="0"/>
          </a:p>
        </p:txBody>
      </p:sp>
      <p:sp>
        <p:nvSpPr>
          <p:cNvPr id="8"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0515600" cy="480131"/>
          </a:xfrm>
        </p:spPr>
        <p:txBody>
          <a:bodyPr/>
          <a:lstStyle/>
          <a:p>
            <a:r>
              <a:rPr lang="en-US" sz="2800" b="1" dirty="0">
                <a:latin typeface="Times New Roman" panose="02020603050405020304"/>
                <a:cs typeface="Times New Roman" panose="02020603050405020304"/>
              </a:rPr>
              <a:t>Pearson Correlation Based Approach</a:t>
            </a:r>
            <a:endParaRPr lang="en-US" sz="2800" b="1" dirty="0">
              <a:latin typeface="Times New Roman" panose="02020603050405020304"/>
              <a:cs typeface="Times New Roman" panose="02020603050405020304"/>
            </a:endParaRPr>
          </a:p>
        </p:txBody>
      </p:sp>
      <p:sp>
        <p:nvSpPr>
          <p:cNvPr id="7" name="TextBox 6"/>
          <p:cNvSpPr txBox="1"/>
          <p:nvPr/>
        </p:nvSpPr>
        <p:spPr>
          <a:xfrm>
            <a:off x="941562" y="2789900"/>
            <a:ext cx="10186204" cy="3761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Aft>
                <a:spcPts val="600"/>
              </a:spcAft>
            </a:pPr>
            <a:r>
              <a:rPr lang="en-US" b="1" dirty="0">
                <a:solidFill>
                  <a:schemeClr val="accent1">
                    <a:lumMod val="75000"/>
                  </a:schemeClr>
                </a:solidFill>
                <a:latin typeface="Times New Roman" panose="02020603050405020304" pitchFamily="18" charset="0"/>
                <a:ea typeface="+mn-lt"/>
                <a:cs typeface="Times New Roman" panose="02020603050405020304" pitchFamily="18" charset="0"/>
              </a:rPr>
              <a:t>    </a:t>
            </a:r>
            <a:endParaRPr lang="en-IN"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en-US" sz="2400" dirty="0"/>
              <a:t>Calculated correlation matrix for dataset.</a:t>
            </a:r>
            <a:endParaRPr lang="en-US" sz="2400" dirty="0"/>
          </a:p>
          <a:p>
            <a:pPr marL="285750" indent="-285750">
              <a:buFont typeface="Arial,Sans-Serif"/>
              <a:buChar char="•"/>
            </a:pPr>
            <a:endParaRPr lang="en-US" sz="2400" dirty="0"/>
          </a:p>
          <a:p>
            <a:pPr marL="285750" indent="-285750">
              <a:buFont typeface="Arial,Sans-Serif"/>
              <a:buChar char="•"/>
            </a:pPr>
            <a:r>
              <a:rPr lang="en-US" sz="2400" dirty="0"/>
              <a:t>Targeted MORT_RISK columns against other features and converted that to </a:t>
            </a:r>
            <a:r>
              <a:rPr lang="en-US" sz="2400" dirty="0" err="1"/>
              <a:t>dataframe</a:t>
            </a:r>
            <a:r>
              <a:rPr lang="en-US" sz="2400" dirty="0"/>
              <a:t>.</a:t>
            </a:r>
            <a:endParaRPr lang="en-US" sz="2400" dirty="0"/>
          </a:p>
          <a:p>
            <a:endParaRPr lang="en-US" sz="2400" dirty="0"/>
          </a:p>
          <a:p>
            <a:pPr marL="285750" indent="-285750">
              <a:buFont typeface="Arial,Sans-Serif"/>
              <a:buChar char="•"/>
            </a:pPr>
            <a:r>
              <a:rPr lang="en-US" sz="2400" dirty="0"/>
              <a:t>Compared results with </a:t>
            </a:r>
            <a:r>
              <a:rPr lang="en-US" sz="2400" dirty="0" err="1"/>
              <a:t>KBest</a:t>
            </a:r>
            <a:r>
              <a:rPr lang="en-US" sz="2400" dirty="0"/>
              <a:t> approach and observed similar results.</a:t>
            </a:r>
            <a:endParaRPr lang="en-US" sz="2400" dirty="0"/>
          </a:p>
          <a:p>
            <a:pPr marL="285750" indent="-285750">
              <a:buFont typeface="Arial,Sans-Serif"/>
              <a:buChar char="•"/>
            </a:pPr>
            <a:endParaRPr lang="en-IN" sz="1600" dirty="0">
              <a:latin typeface="Times New Roman" panose="02020603050405020304" pitchFamily="18" charset="0"/>
              <a:ea typeface="+mn-lt"/>
              <a:cs typeface="Times New Roman" panose="02020603050405020304" pitchFamily="18" charset="0"/>
            </a:endParaRPr>
          </a:p>
          <a:p>
            <a:endParaRPr lang="en-GB" dirty="0">
              <a:latin typeface="Times New Roman" panose="02020603050405020304" pitchFamily="18" charset="0"/>
              <a:ea typeface="+mn-lt"/>
              <a:cs typeface="Times New Roman" panose="02020603050405020304" pitchFamily="18" charset="0"/>
            </a:endParaRPr>
          </a:p>
          <a:p>
            <a:pPr marL="285750" indent="-228600">
              <a:lnSpc>
                <a:spcPct val="90000"/>
              </a:lnSpc>
              <a:spcAft>
                <a:spcPts val="600"/>
              </a:spcAft>
              <a:buFont typeface="Arial,Sans-Serif"/>
              <a:buChar char="•"/>
            </a:pPr>
            <a:endParaRPr lang="en-US" dirty="0">
              <a:latin typeface="Times New Roman" panose="02020603050405020304" pitchFamily="18" charset="0"/>
              <a:ea typeface="+mn-lt"/>
              <a:cs typeface="Times New Roman" panose="02020603050405020304" pitchFamily="18" charset="0"/>
            </a:endParaRPr>
          </a:p>
          <a:p>
            <a:pPr algn="l"/>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pic>
        <p:nvPicPr>
          <p:cNvPr id="8" name="Picture 7"/>
          <p:cNvPicPr>
            <a:picLocks noChangeAspect="1"/>
          </p:cNvPicPr>
          <p:nvPr/>
        </p:nvPicPr>
        <p:blipFill>
          <a:blip r:embed="rId1"/>
          <a:stretch>
            <a:fillRect/>
          </a:stretch>
        </p:blipFill>
        <p:spPr>
          <a:xfrm>
            <a:off x="2990473" y="1341704"/>
            <a:ext cx="6591300" cy="9334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0515600" cy="480131"/>
          </a:xfrm>
        </p:spPr>
        <p:txBody>
          <a:bodyPr/>
          <a:lstStyle/>
          <a:p>
            <a:r>
              <a:rPr lang="en-GB" sz="2800" b="1" dirty="0">
                <a:latin typeface="Times New Roman" panose="02020603050405020304"/>
                <a:cs typeface="Times New Roman" panose="02020603050405020304"/>
              </a:rPr>
              <a:t>Correlation Heat Map</a:t>
            </a:r>
            <a:endParaRPr lang="en-GB" sz="2800" b="1" dirty="0">
              <a:latin typeface="Times New Roman" panose="02020603050405020304"/>
              <a:cs typeface="Times New Roman" panose="02020603050405020304"/>
            </a:endParaRPr>
          </a:p>
        </p:txBody>
      </p:sp>
      <p:sp>
        <p:nvSpPr>
          <p:cNvPr id="3" name="TextBox 2"/>
          <p:cNvSpPr txBox="1"/>
          <p:nvPr/>
        </p:nvSpPr>
        <p:spPr>
          <a:xfrm>
            <a:off x="11647715" y="6324599"/>
            <a:ext cx="4354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11</a:t>
            </a:r>
            <a:r>
              <a:rPr lang="en-GB" sz="1200" dirty="0">
                <a:cs typeface="Calibri" panose="020F0502020204030204"/>
              </a:rPr>
              <a:t>​</a:t>
            </a:r>
            <a:endParaRPr lang="en-GB" sz="1200" dirty="0"/>
          </a:p>
        </p:txBody>
      </p:sp>
      <p:sp>
        <p:nvSpPr>
          <p:cNvPr id="5" name="AutoShape 2" descr="data:image/png;base64,iVBORw0KGgoAAAANSUhEUgAACkQAAAr8CAYAAACIVQVgAAAAOXRFWHRTb2Z0d2FyZQBNYXRwbG90bGliIHZlcnNpb24zLjQuMiwgaHR0cHM6Ly9tYXRwbG90bGliLm9yZy8rg+JYAAAACXBIWXMAAAsTAAALEwEAmpwYAAEAAElEQVR4nOzdeZyd86E/8M+ZmSyTmUkii1hTspCI7NZSfpdWNVpKhFApl9altTQIShFcpZZqL21US0kilmi1iVCXoGlp7SLVxJJNlEpIJDOyJ/P7gzukdiVnTvJ+v17zas/5Pud8P8/MM5mZ5/n4PoX6+vr6AAAAAAAAAAAAAJSwsmIHAAAAAAAAAAAAAPh3KUQCAAAAAAAAAAAAJU8hEgAAAAAAAAAAACh5CpEAAAAAAAAAAABAyVOIBAAAAAAAAAAAAEqeQiQAAAAAAAAAAABQ8iqKHWBdNm9ebbEjrFXtq1YXZd55b+j1AgAAAAAAAAB8Eu3b1xQ7AiXkmELLYkegEbuqflGxI1ghEgAAAAAAAAAAACh9CpEAAAAAAAAAAABAyVOIBAAAAAAAAAAAAEqeQiQAAAAAAAAAAABQ8hQiAQAAAAAAAAAAgJKnEAkAAAAAAAAAAACUPIVIAAAAAAAAAAAAoOQpRAIAAAAAAAAAAAAlTyESAAAAAAAAAAAAKHkVxQ4AAAAAAAAAAABA42f1PRo7xygAAAAAAAAAAABQ8hQiAQAAAAAAAAAAgJKnEAkAAAAAAAAAAACUvIpiB2D9cO8f/5SfXf2rVJSXZ+DX981BB3x9jfELLvlxpj3zbJJk3muvpWVNTW4ZeW1uv/OuXD/mppSXlWWrrl0y/IzTUlamxwsAAAAAAAAAAMCaPrNC5NVXX50HH3wwZWVlKRQKGTp0aEaPHp0BAwZkt912y8qVK3PyySdngw02yDnnnJNCofCu9/jtb3+b//mf/8nmm2+eJFm+fHkOP/zwDBgw4H3nHT16dA477LBMmjQpL7/8cg4++OCPlfvuu+9Or1690qFDh+yxxx658847M2HChIYcq1evTqFQyHe/+93svPPOH++Tsp5asWJlLrzs8tw6+rpUVlbmkCO+lf/Ybde0b9euYZszh53UsO2hR3475591RpYuXZqf/PyqjL/lxlRWNs9Jp/8g9036c/b8f7sVa1cAAAAAAAAAAABopD6TQuTzzz+fe++9NzfeeGMKhUKmTp2a0047Ldtss02SZMWKFRk6dGi22GKLnHLKKR/4Xl/96lcbtnn99dez77775itf+cp7FiiTZMSIETnssMOy226frDQ3cuTIDB8+PB06dHjfHK+++mq+8Y1vZPTo0Wnfvv0nmmd9Mn3mzHTcfLO0atkySdK/b+88+sST+cqXvviubUffdHN22WnHbN21S1avXp2brvtVKiubJ0lWrlqZZs2artXsAAAAAAAAAAAAlIbPpBDZpk2bvPTSS7n11luz2267pXv37rn11ltz9tlnZ/ny5Tn++OOz7bbb5rjjjvtY71tbW5vmzZunUCjkD3/4Q2644YaGsZ/+9Ke5+eabs3DhwgwfPjy9evXKjBkzcsopp2TUqFG5/fbbUygUMmDAgHzzm9/M6aefnqZNm+Yf//hH5s6dm4suuijz5s1rKG+OGTPmfXO0a9cuX/7yl3P//fdn0KBBn/jztL6oe+ON1FRXNzyualGVutq6d223fMWK3PSb23LrqOuSJGVlZWnXtm2SZNSNN2fx4iXZZacd10pmAAAAAAAAAAAASstnVogcMWJERo8enZ/97Gdp3rx5hg4dmiS54IILsvnmm+eVV175SO91++23Z/LkySkUCqmsrMzFF1+cJJk1a1auvvrqVFZW5uyzz86f//znHHvssRk9enSGDx+e3/72t0neXK3yjjvuyJgxY1IoFHLEEUdk1113TZJssskmOe+883LLLbfk5ptvznnnnZfu3btn+PDhadr0g1cibNu2bRYsWPBJP0Xrhct/NiKPPzE5zzz3fHpt26Ph+TcWv5Gampp3bf+Xvz6c7fv1TU3N2+XJ1atX55KfXJGZs1/IFZf+6H1XBgUAAAAAAAAAAGD99pkUImfPnp3q6upceOGFSZIpU6bk6KOPTu/evXPYYYfl8MMPzze+8Y38/ve/z3777feB7/XOW1W/U9u2bXPaaaelqqoqM2bMSJ8+fd7z9c8++2xeeumlHHHEEUmShQsX5oUXXkiSdO/ePUmy0UYb5fHHH/9Y+/jSSy813AKc9zb0u8cmSVasWJl9Bh6c1xcuTIsWLfLo40/mqG8e9q7tH3zo4ey2y+fXeO7s/74wTZs2zc8vvyRlZWVrJTcAAAAAAAAAAACl5zNpmD3zzDMZPnx4li1bliTZcsstU1NTk/Ly8nTt2jUVFRW59NJLc8kll2T69Okf+/1ra2vzP//zP7n88svz3//932nWrFnq6+uTpOF//0+nTp3SpUuXjBw5MqNGjcoBBxyQrbbaKknec7XBQqHwrvf4V3Pnzs3EiROz++67f+zs66MmTSpy+snfy1HfOSGDDz8qA/f7WjpsuGFeX7gwx518asN2M2e/kM0327Th8dNTp+XW343Ls889n8OP/k6GfOuY3H3vfcXYBQAAAAAAAAAAABq5z2SFyL322ivTp0/PoEGD0qJFi9TX1+fUU0/NPffc07DN5ptvnmHDhuXEE0/M2LFjU1lZ+ZHfv7q6Ov369cv++++fFi1apGXLlpk7d26SpHPnzjnllFPy+c+/udJgt27dsvPOO+eQQw7J8uXL06tXr3To0OF937tv37459dRTc+21167x/P/durusrCz19fW58MIL07p164/xWVm/7bH7F7LH7l9Y47nWrVrlyssubnh89RWXrzHeo3u3THv8obWSDwAAAAAAAAAA+GBl77EAHTQmhfoPWw6RT2zevNpiR1ir2letLsq8895wK20AAAAAAAAAgE+iffuaYkeghBxX1qrYEWjErly9sNgRPpsVIj+u4447LgsXrvnJqK6uzogRI4qUCAAAAAAAAAAAACgljaIQeeWVVxY7AgAAAAAAAAAAAFDC3GsYAAAAAAAAAAAAKHkKkQAAAAAAAAAAAEDJU4gEAAAAAAAAAAAASp5CJAAAAAAAAAAAAFDyFCIBAAAAAAAAAACAkqcQCQAAAAAAAAAAAJS8imIHAAAAAAAAAAAAoPGz+h6NnWMUAAAAAAAAAAAAKHkKkQAAAAAAAAAAAEDJU4gEAAAAAAAAAAAASp5CJAAAAAAAAAAAAFDyKoodgHXHvDf0awEASs1T23Qryry9/j6tKPMCAAAAAAAA6y4NNgAAAAAAAAAAAKDkKUQCAAAAAAAAAAAAJU8hEgAAAAAAAAAAACh5CpEAAAAAAAAAAABAyVOIBAAAAAAAAAAAAEpeRbEDAAAAAAAAAAAA0PiVFYqdAD6YFSIBAAAAAAAAAACAkqcQCQAAAAAAAAAAAJQ8hUgAAAAAAAAAAACg5ClEAgAAAAAAAAAAACVPIRIAAAAAAAAAAAAoeQqRAAAAAAAAAAAAQMlTiAQAAAAAAAAAAABKXkWxA3wa5syZk0suuST//Oc/07x58zRv3jzDhg1L165dP9H7TZ8+PcOHD8+oUaM+5aQAAFACCoVsffGFqemxTVYvX5apQ4dlycxZDcM1fXpnq/PPSQqFLJ87L08fe3xWL1uWHe69KysXLUqSLHlhTqaecFKRdgAAAAAAAABYH5V8IXLJkiU59thjc/7556dv375JkqeeeirnnXeeQiMAAHwC7QfsnbLmzfLogH3Tsn+/dD337Dz1zSMbxrtffkmmHHl0lsyclU0OOyTNN9ssS198MUny+NcHFSs2AAAAAAAAsJ4r+ULkfffdl5122qmhDJkkvXr1ysiRI/Pyyy/nrLPOyrJly9KsWbOcf/75WbVqVU4++eRstNFGmTNnTnr27Jlzzz03c+fOzSmnnJL6+vq0b9++4b0efvjhXH755SkvL8/mm2+e8847L+PHj89vfvObrF69OieccEJ23nnnYuw6AAB8JlrvuEPmT7wvSbLoscdT06dXw1iLzp2zYv6CbP5f30p192559e6JWTx9elr265uyysr0uWVMChUVmX7BRVn02OPF2gUAAAAAAABgPVTyhcgXX3wxHTt2bHh87LHHpq6uLnPnzs1GG22UI488Mrvvvnv+8pe/5NJLL83QoUMza9asXHPNNamsrMwXv/jFzJs3L7/+9a/z1a9+NQcddFDuuOOO3Hjjjamvr89ZZ52VMWPGpG3btvnJT36S2267LRUVFWnZsmVGjBhRxD0HAIDPRnlNdVbW1r79xKrVKZSXp37VqjRpu0Fabd8/z37/B1k8Y2Z6j7k+tZOnZPmrr+aFn12Vl0aPSWWnTulz06j8defdUr9qVfF2BAAAAAAAgE9VWbEDwIco+ULkRhttlL/97W8Nj/+vpHjQQQflySefzC9+8Yv86le/Sn19fZo0aZIk6dixY6qrq5Mk7du3z7Jly/Lcc89lv/32S5L069cvN954Y+bPn5+5c+fme9/7XpJk6dKl2WWXXdKxY8dsueWWa3EvAQBg7VlVW5fyt35fTpKUlTUUG1fMX5AlM2fljWefS5K8NvH+1PTumTlXX5MlM2clSZbMmJEVCxakaYcOWfbSS2s7PgAAAAAAALCeKvlC5J577plf/vKXefLJJ9OnT58kyezZs/PPf/4zvXr1ytChQ9OvX79Mnz49jzzySJKkUCi86306deqUJ554It26dcuUKVOSJBtssEE22mij/PznP09NTU0mTpyYFi1a5OWXX05Zmb4zAADrptcffiTtvvylzP39+LTs3y91U6c2jC2Z/ULKq6pSueUWWTJzVlrvtENeGnNTNjl0cKq7d8szp52Rph06pKKmJstfeaWIewEAAAAAAACsb0q+EFlVVZURI0bksssuy6WXXpqVK1emoqIi559/fjp16pThw4dn2bJlWbp0ac4888z3fZ8TTzwxQ4cOzR133JHNNtssSVJWVpYzzzwzRx99dOrr61NVVZWLL744L7/88traPQAAWOvmTbgzbXbfLf0n/D6FQiF/P2FoOhzw9ZRXVeWlUTdk6vdOSY+rrkyhUMjCRx7Na3dPTKFJk2xzxeXpf/ttSX19pp54sttlAwAAAAAAAGtVob6+vr7YIdZV8+bVFjsCAAB8oKe26VaUeXv9fVpR5gUAAAAAANbUvn1NsSNQQk4qb1XsCDRiP161sNgR4r7PAAAAAAAAAAAAQMlTiAQAAAAAAAAAAABKnkIkAAAAAAAAAAAAUPIUIgEAAAAAAAAAAICSpxAJAAAAAAAAAAAAlLyKYgcAAAAAAAAAAACg8SsrFIodAT6QFSIBAAAAAAAAAACAkqcQCQAAAAAAAAAAAJQ8hUgAAAAAAAAAAACg5ClEAgAAAAAAAAAAACVPIRIAAAAAAAAAAAAoeQqRAAAAAAAAAAAAQMlTiAQAAAAAAAAAAABKnkIkAAAAAAAAAAAAUPIqih1gXda+anVR5p33hp4rlJrZvXoUZd7PPfV0UeaFT9vcHXuv9Tk3fGjyWp8zSZ7ruU1R5u065e9FmXd9Mm+ntX8cJ0mvv08ryrzrkyk9uhVl3p5P+9oCAJ+uV3boVewIa02Hh58qdgQAiqwY5xyT4p13XJ+81L9nUebd5LEpRZm3GGYV6brXFq57AQCxQiQAAAAAAAAAAACwDrBCJAAAAAAAAAAAAB/K6ns0do5RAAAAAAAAAAAAoOQpRAIAAAAAAAAAAAAlTyESAAAAAAAAAAAAKHkKkQAAAAAAAAAAAEDJU4gEAAAAAAAAAAAASp5CJAAAAAAAAAAAAFDyFCIBAAAAAAAAAACAkqcQCQAAAAAAAAAAAJQ8hUgAAAAAAAAAAACg5FUUOwAAAAAAAAAAAACNX1mh2Angg1khEgAAAAAAAAAAACh5Voh8y9VXX52RI0dm4sSJadas2Wc+371//FN+dvWvUlFenoFf3zcHHfD1NcYvuOTHmfbMs0mSea+9lpY1Nbll5LW5/c67cv2Ym1JeVpatunbJ8DNOS1mZXiusswqFdLzogrTYpnvqly/PrJNPzbJZsxuGO/zXt9LukMFZ+dprSZJZp34/1f37pd3Bg958ebNmadFjm0zuvV1WLVpUlF2AoikUsvH556d5t26pX748L33/+1k+++3vn7ZHHZXWgwZl1fz5SZKXzjwzy2fOTJJU9u6dDqedllmHHlqU6P+WQiGdLrogVT22yerlyzP9pFOzdNashuHqPr2zxfCzk0KyYt68PPvdE1O/bFnx8vLhCoVsdN47juUzvp8V7ziW2xy55rH88g/WPJY3PPW0zP5GCR7L64NCIVtffGGqe2yT1cuWZdpJw7Jk5qyG4Zo+vdP1vHOSQiHL587L379zfFYvW5btJ96VlW/9XF/6wpxMPfGkIu0AAECSQiGbnH9+mnd/89zFP04//V1/e21w0EENv6/+48wzs/yFF7LZxRenyWabpdC0aeZdeWVq77mnNOYFYP32Sc45zpmTTX/0o4afP69eeWVqJ04s1h7wQQqFbHrBf6fyrd8v5px62hpf33bfOiptBx+cla+9+fV98ftnZNmMGUmSirZt03XC+Mz4xpAsmz69KPFLQqGQz7113Wv1+1z3an/I4Kx467rX7FO/n6p3XPcqe+u615OuewEAH0Ah8i3jx4/PgAEDMmHChBxwwAGf6VwrVqzMhZddnltHX5fKysoccsS38h+77Zr27do1bHPmsJMatj30yG/n/LPOyNKlS/OTn1+V8bfcmMrK5jnp9B/kvkl/zp7/b7fPNC9QPK2/8uWUNWuWaV/bP1X9+mazc87K9P/8VsN4i57bZuYJQ7P4qSkNzy2bPiOv3XJrkqTjD8/Pqzfd4o9C1ks1e+2VQtOmmXnggans0ycdzjgjc/7rvxrGm/fokX+cckqW/u1va7yu7dFHp/X++2f14sVrO/Knos1Xvpyy5s0z5atfT3W/vtli+FmZdsRRDeOdL/1RnvnWMVk6a1Y2PHRwmm22aZZOn1HExHyYmi/tlbJmTTNr0JvH8kbfPyNzjlnzWH5p2Hsfy62+XrrH8vqg/YC9U9asWR4bsG9a9u+XLsPPzpTDj2wY7/bjS/K3o47OkpmzsvE3DknzzTbL0hdfTJI8sf+gYsUGAFhDy732SqFZs8wYOPDN31fPPDMvHH10w3jlttvmxZNPXuP31dYHHpiVCxbkxZNOSnnr1ul8++0fu5hYrHkBWL99knOOrQ88MKtefz3/OPnklLdunU63364Q2Ui1+vJeKWvWLM/vf0Ba9O2bTc76QWZ969sN4y223TYvDD0pS6aseR4uFRXZ7MIfpn7p0rWcuPRs8NZ1r6lvXffa/Jyz8vw7rntV9dw2M/7lutdS170AgI/J0oJJHnrooXTs2DGDBw/ODTfckCR56qmnMnDgwHzzm9/M0KFDc/rppydJRo0alYMPPjiDBw/OyJEjP9F802fOTMfNN0urli3TtEmT9O/bO48+8eR7bjv6ppuzy047ZuuuXdK0adPcdN2vUlnZPEmyctXKNGvW9BNlAEpD9Q7bZ+F99ydJ3nj8iVT17rXGeItePbPR8d/N1r//TTY6/rtrjvXulcqtt8qro8esrbjQqLTYbrvUTZqUJFny5JOp7NlzjfHKbbdNu2OPzRa33JJ2xx7b8PzyF17InHc8LjUtd9ghC+69P0lS9y//bjTv3CkrFizIxkcflR63jU3FBq2VIUvAvx7Lzd/rWD7m2Gxx8y1pe8w7juXZL+TF75Tusbw+aLXjDnnt3vuSJIseezwt+7z9/dqic+esmL8gmx/9rfT93a1pskHrLJ4+PdU9tklZZWX63DImfX9zS1r271es+AAASd76ffWPf0zy3n97Nd9227T/zney5Tv+9lp0xx2Z++Mfv73RqlUlMy8A67dPcs7xXT9/Vq5ca3n5eKq23z6197/5+8XiJ55Ii17/8vXt2TMbfvc76fKbsdnwu99peH6TH5yZ10bfkBWvzF2reUvRR7nutfHx30233/8mG7/Pda95rnsBAB9CITLJ2LFjM2jQoHTq1ClNmzbN5MmTc8455+Siiy7KyJEj07FjxyTJ888/nzvuuCNjxozJmDFjcs8992TGjI9fIqh7443UVFc3PK5qUZW62rp3bbd8xYrc9JvbctQ3D0uSlJWVpV3btkmSUTfenMWLl2SXnXb8JLsMlIjy6uqsqq1teFy/elVSXt7weP7vxueF076fZw8cnOodtkurL+7ZMLbxCd/NS5f9ZG3GhUalvLo6q9f4/lm9xvfPwttvz8s/+EFmf+MbabHddqneY48kSe0f/pD6FSvWet5PS3lNdVbVvuO/jl319r8bTdq0Sc122+Wf143M3wcdkla77ppWu+5SpKR8VGX/ciznvY7ls36QWYe9dSz/x1vH8l2lfSyvDyqqq7Ny0Tv+nVq1OoX/+35tu0Fabd8/L/76+jx54OBs8IVds8EXds2qJUsy5+dX5cmDDs20Yaenx4grGl4DAFAMZTU1a567WLXmuYuF48fnpTPPzKxvfCNV222Xmj32yOrFi7P6jTdSVlWVzX/+87xy2WUlMy8A67dPcs5xjZ8/P/vZmuVIGpWyf70m8y+/X7w+fnxe/P6ZmT740Dd/v9hzj2xw4IFZ+dprqX2rKMsH+yjXvWaf9v088x7XvTZx3QsA+IjW+0LkwoULM2nSpIwcOTJHHXVU6urqMnr06MydOzddu3ZNkvTv3z9J8uyzz+all17KEUcckcMPPzyvv/56XnjhhY881+U/G5Eh3zom3/neKamre6Ph+TcWv5Gampp3bf+Xvz6c7fv1TU3N2+XJ1atX50c//mke+OvDueLSH6VQKHzSXQdKwKq6upRXvf1vQKFQtsbqBXN/eU1Wzl+Q+hUrsvCee9OiZ48kSXnLlmnepUtqH/zLWs8MjcWqurqUVVU1PC4UCmt8/7z2619n1YI3v39q77svldtsU4yYn7pVtXUpf8d/eJGyt//dWLlgQZbOmpUlzz6X+pUr8/p996eqd8/3eScai9X/ciznX47l+W8dy1mxInX33ZfmPdaNY3l9sLKuLhX/8v1a/9bXdsX8BVkyc1YWv/X9Ov/e+1PTu2cWT5+Rf9762yTJkhkzsmL+gjTt0KEY8QEAkiSra2tT9o7faQplZR/4t1fzHm+eu2iy8cbZcsyYvH7bbVk4blzJzAvA+u2TnnOs2HjjbDFmTF7/3e/8/GnEVtfVpaz6Hefh/uX3i3nXXNvw9V10772p7NEjbQ4elJovfCGdb74pldtsk46XX5aK9u2LkL40vPk99P7XvV55x3Wv1133AgA+ofW+EDlu3LgMHDgw1157ba655prccssteeCBB9KsWbM8//zzSZLJkycnSTp16pQuXbpk5MiRGTVqVA444IBstdVWH3muod89NqN+dVUeuOcPeWHOi3l94cIsX7Eijz7+ZPq+RxnhwYcezm67fH6N587+7wuzbPny/PzySxpunQ2su+oeeTSt9vyPJElVv75ZMm1aw1h5TU163Hd3ylq0SJLU7LpLFk+ekiSp3mnHLJr057UfGBqRxY89lur/9/+SJJV9+mTpM880jJXV1KTLnXc2fP9U7bxzlvztb8WI+alb9Mgj2WDPN1cIrO7XN4vf8e/G0tkvpLyqRZpvsUWSpOWOO2TJM88WIyYfw78ey8uefcexXF2Tzn+4M4V3HMtL15FjeX2w8OFH0vaLb36/tuzfL29MndowtmT2CymvqkrlllskSVrttEPemPZsNjl0cLqce3aSpGmHDimvqcnyV15Z69kBAP7P4sceS80H/O3V9Q9/ePtvr89/PkumTEl5u3b53MiR+eePfpTXx44tqXkBWL99knOO5e3aZYvrr88rfv40em88+mha/seb12Ra9O2bpdPW/PpuffddDV/f6l3e/P1i+qCDM/2ggzP94MFZ8ve/54WhJ2flvHlFyV8K6h55NK3fcd1r8b9c99r2Hde9Wr7juleN614AwMdQUewAxTZ27NhcfPHFDY8rKyuz1157pV27djnjjDPSokWLNGnSJB06dEi3bt2y884755BDDsny5cvTq1evdPgEq7E0aVKR00/+Xo76zgmpr6/PwP2+lg4bbpjXFy7MD867IFde9maembNfyNe/tk/D656eOi23/m5ctuvbJ4cf/Z0kyTcPPThf2uM//s3PAtBYvX7HH9Jyty+k27jfJoVCZg09JW323y9lVVV5dfSYvHjRxdn6Nzdn9fLlqf3TA1l4731JkuadO2XZx1jBFtZFtXfdlepdd82WY8cmhUL+ceqpabXvvilr0SILbropr1x6abYYMyarly/PGw8+mLr77y925E/F/Dv+kNa7fSHbjr8thUIhz3/v5LTb/+spr2qRV0aPyfNDh6XriCtSKBSy6JFHs+Cee4sdmQ9R+793pWrXXbPF2LFJCnnptFPT8mv7pqyqRV6/6abMvfTSbHHDmNSvY8fy+mDehDvTZvfd0n/C75NCIVNPGJoOB3w95VVVeWnUDZk29JT0GHFlUihk4SOP5rV7JqbQpEm6/8/l6Tf+tqS+PlO/d3LDqpIAAMWw6K2/vTrdemtSKOTFYcPe/NurqioLbryx4W+vd/6+utHZZ6e8VatsePzxyfHHJ0lmHXFE6pcta/TzArB++yTnHDc666yUtWqV9scdl/bHHZckmf2f/+nnTyO08A93pfoLX0iX3/4mKRQy55Rhab3fm79fzB9zY/558SXpfPONqV++PLUPPJja++4vduSSs+Ct617d37ruNfOt617lVVWZ99Z1r25vXfda5LoXAPAJFerr6+uLHaIxuuGGG/KVr3wlbdq0yeWXX54mTZrkuLf+SPnIFi/8bMJ9iHlvrPcLf0LJmd2rR1Hm/dxTTxdlXvi0zd2x91qfc8OHJq/1OZPkuZ7FuR1y1yl/L8q865N5O6394zhJ2v+1OMfy+mRKj25Fmbfn09M+fCMAgI/hlR16FTvCWtPh4aeKHQGAIivGOcekeOcd1ycv9X/3nfvWhk0em1KUeYthVpGue23huhd8Yu3b1xQ7AiXk9Catix2BRuyiFa8XO4IVIt9P27Ztc+SRR6ZFixapqanJRRddVOxIAAAAAAAAAAAAwPtQiHwfe++9d/bee+9ixwAAAAAAAAAAAGgU3LeWxs4xCgAAAAAAAAAAAJQ8hUgAAAAAAAAAAACg5ClEAgAAAAAAAAAAACVPIRIAAAAAAAAAAAAoeQqRAAAAAAAAAAAAQMlTiAQAAAAAAAAAAABKnkIkAAAAAAAAAAAAUPIUIgEAAAAAAAAAAICSpxAJAAAAAAAAAAAAlDyFSAAAAAAAAAAAAKDkVRQ7AAAAAAAAAAAAAI1foVAodgT4QFaIBAAAAAAAAAAAAEpeob6+vr7YIdZV8+bVFjsCn5EpPboVZd6eT08ryrwAAAAAAAAAwLqpffuaYkeghJzZdINiR6ARu2D5gmJHsEIkAAAAAAAAAAAAUPoUIgEAAAAAAAAAAICSpxAJAAAAAAAAAAAAlDyFSAAAAAAAAAAAAKDkKUQCAAAAAAAAAAAAJU8hEgAAAAAAAAAAACh5CpEAAAAAAAAAAABAyasodgAAAAAAAAAAAAAaP6vv0dg5RgEAAAAAAAAAAICSpxAJAAAAAAAAAAAAlDyFSAAAAAAAAAAAAKDkKUQCAAAAAAAAAAAAJU8hEgAAAAAAAAAAACh5CpEAAAAAAAAAAABAyasodoBP24svvpiTTjopnTp1ytNPP53WrVsnSVatWpVzzz03Xbt2TZLMnz8/gwcPzvjx49OsWbPU1tZm2LBhqaury4oVK3L66aenb9++GTJkSF599dXceeedDXP87//+b44//vhMnDgxm222WTF2k8aqUMjWF1+Y6h7bZPWyZZl20rAsmTmrYbimT+90Pe+cpFDI8rnz8vfvHJ/Vy5Zl+4l3ZeWiRUmSpS/MydQTTyrSDgAAAAAAAAAAAJSmda4Q+U7Dhg3LbrvtliT54x//mJ/+9Ke58sor86c//SmXXXZZXn311YZtf/3rX2ennXbKEUcckRkzZuTkk0/Obbfd1jA+derUdO/ePUkyYcKEbLrppmt3ZygJ7QfsnbJmzfLYgH3Tsn+/dBl+dqYcfmTDeLcfX5K/HXV0lsyclY2/cUiab7ZZlr74YpLkif0HFSs2AAAAAAAAAABAyVtvbpm9cOHCtGjRIklSVlaWX//61w2rRybJEUcckcGDByd5czXJZs2aNYzts88+uf3225MkixYtyrJly9KuXbu1F56S0WrHHfLavfclSRY99nha9unVMNaic+esmL8gmx/9rfT93a1pskHrLJ4+PdU9tklZZWX63DImfX9zS1r271es+AAAAAAAAAAAACVrnS5EXnLJJRkyZEgOP/zw/OlPf8opp5ySJNlll12ywQYbrLFty5Yt07x588ybNy/Dhg3LSSe9fcviPfbYI5MmTUp9fX3uuuuu7L333mt1PygdFdXVWbmotuFx/arVKZSXJ0matN0grbbvnxd/fX2ePHBwNvjCrtngC7tm1ZIlmfPzq/LkQYdm2rDT02PEFQ2vAQAAAAAAAAAA4KNZb26Z/VE888wzOemkk3Lqqadmhx12aHi+WbNm6d69e5544oncfffdufzyyzNmzJjPIjIlbmVdXSqqq99+oqws9atWJUlWzF+QJTNnZfGzzyVJ5t97f2p698ycq6/JkpmzkiRLZszIivkL0rRDhyx76aW1HR8AAAAAAAAAAN5XWaHYCeCDrdMrRH4czz//fE488cRcdtll2X333d81/tWvfjXXXXddWrVqlaqqqiIkpBQsfPiRtP3iHkmSlv375Y2pUxvGlsx+IeVVVanccoskSauddsgb057NJocOTpdzz06SNO3QIeU1NVn+yitrPTsAAAAAAAAAAEApW6dXiPw4LrvssixfvjwXXHBBkqS6ujojRoxoGN9ll11y+umn58ILLyxWRErAvAl3ps3uu6X/hN8nhUKmnjA0HQ74esqrqvLSqBsybegp6THiyqRQyMJHHs1r90xMoUmTdP+fy9Nv/G1JfX2mfu/khlUlAQAAAAAAAAAA+GgK9fX19cUOsa6aN6+22BH4jEzp0a0o8/Z8elpR5gUAAAAAAAAA1k3t29cUOwIl5JxmGxQ7Ao3YucsWFDuCW2YDAAAAAAAAAAAApU8hEgAAAAAAAAAAACh5CpEAAAAAAAAAAABAyVOIBAAAAAAAAAAAAEqeQiQAAAAAAAAAAABQ8hQiAQAAAAAAAAAAgJKnEAkAAAAAAAAAAACUvIpiBwAAAAAAAAAAAKDxs/oejZ1jFAAAAAAAAAAAACh5CpEAAAAAAAAAAABAyVOIBAAAAAAAAAAAAEqeQiQAAAAAAAAAAABQ8hQiAQAAAAAAAAAAgJKnEAkAAAAAAAAAAACUvIpiB4B/15Qe3db6nD2fnrbW5wQAAAAAAAAAAOD9WSESAAAAAAAAAAAAKHkKkQAAAAAAAAAAAEDJc8tsAAAAAAAAAAAAPlRZoVDsCPCBrBAJAAAAAAAAAAAAlDyFSAAAAAAAAAAAAKDkKUQCAAAAAAAAAAAAJU8hEgAAAAAAAAAAACh5CpEAAAAAAAAAAABAyVOIBAAAAAAAAAAAAEqeQiQAAAAAAAAAAABQ8hQiAQAAAAAAAAAAgJKnEAkAAAAAAAAAAACUPIVIAAAAAAAAAAAAoORVFDvAp+XFF1/MSSedlE6dOuXpp59O69atkySrVq3Kueeem65du2aXXXbJAw880PCaSZMm5Y477shFF12UIUOGZPjw4encuXOuvvrqPPjggykrK0uhUMjQoUOzySab5MQTT0ySTJ06NVtssUUqKyuz7777ZtCgQcXYZT5IoZCtL74w1T22yeplyzLtpGFZMnNWw3BNn97pet45SaGQ5XPn5e/fOT6rly3L9hPvyspFi5IkS1+Yk6knnlSkHQAAAAAAAAAAgMbF6ns0dutMIfKdhg0blt122y1J8sc//jE//elPc+WVV36k1z7//PO59957c+ONN6ZQKGTq1Kk57bTTMm7cuIwaNSpJ1ihP0ji1H7B3ypo1y2MD9k3L/v3SZfjZmXL4kQ3j3X58Sf521NFZMnNWNv7GIWm+2WZZ+uKLSZIn9ldwBQAAAAAAAAAAKDXrfGl34cKFadGixUfevk2bNnnppZdy66235pVXXkn37t1z6623foYJ+Sy02nGHvHbvfUmSRY89npZ9ejWMtejcOSvmL8jmR38rfX93a5ps0DqLp09PdY9tUlZZmT63jEnf39ySlv37FSs+AAAAAAAAAAAAH9M6uULkJZdckl/+8pcpKyvLhhtumGHDhiV5sxw5ZMiQhu1ef/319OjRY43XtmnTJiNGjMjo0aPzs5/9LM2bN8/QoUPz5S9/ea3uA/+eiurqrFxU2/C4ftXqFMrLU79qVZq03SCttu+fZ8/4QZbMmJleN1yf2slTsvzVVzPn51flpdFjUtmpU/rcNCp/3Xm31K9aVcQ9AQAAAAAAAAAA4KNYJwuR77xl9ju1atWq4bbXSTJp0qTccccda2wze/bsVFdX58ILL0ySTJkyJUcffXR23HHHtG7d+jPNzadnZV1dKqqr336irKyh2Lhi/oIsmTkri599Lkky/977U9O7Z+ZcfU2WzJyVJFkyY0ZWzF+Qph06ZNlLL63t+AAAAAAAAAAAAHxM6/wtsz+uZ555JsOHD8+yZcuSJFtuuWVqampSXl5e5GR8HAsffiRtv7hHkqRl/355Y+rUhrEls19IeVVVKrfcIknSaqcd8sa0Z7PJoYPT5dyzkyRNO3RIeU1Nlr/yylrPDgAAAAAAAAAAwMe3Tq4Q+e/Ya6+9Mn369AwaNCgtWrRIfX19Tj311NTU1BQ7Gh/DvAl3ps3uu6X/hN8nhUKmnjA0HQ74esqrqvLSqBsybegp6THiyqRQyMJHHs1r90xMoUmTdP+fy9Nv/G1JfX2mfu9kt8sGAAAAAAAAAAAoEYX6+vr6YodYV82bV1vsCOuFKT26rfU5ez49ba3PCQAAAAAAAADwaWvf3iJhfHQXNG9T7Ag0YmcunV/sCG6ZDQAAAAAAAAAAAJQ+hUgAAAAAAAAAAACg5FUUOwAAAAAAAAAAAACNX1mh2Angg1khEgAAAAAAAAAAACh5CpEAAAAAAAAAAABAyVOIBAAAAAAAAAAAAEqeQiQAAAAAAAAAAABQ8hQiAQAAAAAAAAAAgJKnEAkAAAAAAAAAAACUPIVIAAAAAAAAAAAAoOQpRAIAAAAAAAAAAAAlTyESAAAAAAAAAAAAKHkKkQAAAAAAAAAAAEDJqyh2AAAAAAAAAAAAABo/q+/R2ClEUvJ6Pj2t2BEAAAAAAAAAAAAoMqVdAAAAAAAAAAAAoOQpRAIAAAAAAAAAAAAlTyESAAAAAAAAAAAAKHkKkQAAAAAAAAAAAEDJU4gEAAAAAAAAAAAASp5CJAAAAAAAAAAAAFDyFCIBAAAAAAAAAACAkqcQCQAAAAAAAAAAAJQ8hUgAAAAAAAAAAACg5FUUOwAAAAAAAAAAAACNX1kKxY4AH8gKkQAAAAAAAAAAAEDJU4gEAAAAAAAAAAAASp5CJAAAAAAAAAAAAFDy1qlC5NVXX51dd901y5YtS5Kcfvrp+drXvpYhQ4Y0fIwdO7Zh+/nz52evvfZq2L62tjbHHHNMDjvssBx88MF54oknkiRDhgzJV77ylTXm+t///d9svfXWefHFF9fS3gEAAAAAAAAAAADvp6LYAT5N48ePz4ABAzJhwoQccMABSZJhw4Zlt912e9e2f/rTn3LZZZfl1VdfbXju17/+dXbaaaccccQRmTFjRk4++eTcdtttDeNTp05N9+7dkyQTJkzIpptu+hnvEQAAAAAAAAAAAPBRrDMrRD700EPp2LFjBg8enBtuuOFDty8rK8uvf/3rtG7duuG5I444IoMHD06SrFq1Ks2aNWsY22effXL77bcnSRYtWpRly5alXbt2n+5OAAAAAAAAAAAAAJ/IOlOIHDt2bAYNGpROnTqladOmmTx5cpLkkksuWeOW2c8880ySZJdddskGG2ywxnu0bNkyzZs3z7x58zJs2LCcdNJJDWN77LFHJk2alPr6+tx1113Ze++9197OAQAAAAAAAAAAAB9onbhl9sKFCzNp0qTMnz8/o0aNSl1dXUaPHp3y8vL3vWX2+3nmmWdy0kkn5dRTT80OO+zQ8HyzZs3SvXv3PPHEE7n77rtz+eWXZ8yYMZ/F7gAAAAAAAAAAAAAf0zpRiBw3blwGDhyY0047LUmyZMmS7Lnnntl2220/1vs8//zzOfHEE/OTn/wk3bp1e9f4V7/61Vx33XVp1apVqqqqPpXsAAAAAAAAAAAAwL9vnShEjh07NhdffHHD48rKyuy111659dZb8/LLL+eXv/xlw9j222+fE0444T3f57LLLsvy5ctzwQUXJEmqq6szYsSIhvFddtklp59+ei688MLPaE8AAAAAAAAAAAAap7JCsRPAByvU19fXFzvEumrevNpiRwAAAAAAAAAAgPfVvn1NsSNQQi5r0bbYEWjETl78WrEjpKzYAQAAAAAAAAAAAAD+XQqRAAAAAAAAAAAAQMlTiAQAAAAAAAAAAABKnkIkAAAAAAAAAAAAUPIUIgEAAAAAAAAAAICSpxAJAAAAAAAAAAAAlDyFSAAAAAAAAAAAAKDkKUQCAAAAAAAAAAAAJU8hEgAAAAAAAAAAACh5FcUOAAAAAAAAAAAAQONn9T0aO8coAAAAAAAAAAAAUPIUIgEAAAAAAAAAAICSpxAJAAAAAAAAAAAAlDyFSAAAAAAAAAAAAKDkKUQCAAAAAAAAAAAAJU8hEgAAAAAAAAAAACh5CpEAAAAAAAAAAABAyVOIBAAAAAAAAAAAAEqeQiQAAAAAAAAAAABQ8hQiAQAAAAAAAAAAgJJXUewAAAAAAAAAAAAANH5lhWIngA9mhUgAAAAAAAAAAACg5ClEAgAAAAAAAAAAACVPIRIAAAAAAAAAAAAoeQqRAAAAAAAAAAAAQMlTiAQAAAAAAAAAAABKnkIkAAAAAAAAAAAAUPIUIgEAAAAAAAAAAICSV/KFyDlz5uT444/PkCFDMnjw4AwfPjx1dXW54oor8uUvfzlDhgxpGHvooYcaXrdkyZIMHjw406dPT5KsWLEiw4YNy6GHHpoDDzwwEydOTJKcfvrp2W677bJ8+fKG1z799NPZeuut13g/AAAAAAAAAAAAoHgqih3g37F06dJ85zvfyX//93+nd+/eSZLbbrstJ598crbddtscccQROeSQQ5Ik06dPzymnnJLbbrstU6ZMyTnnnJNXXnml4b3GjRuX1q1b55JLLsmCBQuy//77Z88990yStG/fPpMmTcoXv/jFJMn48eOz+eabr+W9BQAAAAAAAAAAAN5PSa8Qef/992f77bdvKEMmyf77758FCxZkzpw5a2z7+uuvp0WLFkmS5cuX52c/+1k6derUML733nvnxBNPbHhcXl7e8P/32Wef3H777UmS1atX5+mnn07Pnj0/k30CAAAAAAAAAABojMpS8OHjfT8ag5JeIXLOnDnp2LHju57fbLPN8vLLL2fy5Mm54447UlZWlpYtW+b8889PkvTv3/9dr6mqqkqS1NXV5YQTTsj3vve9hrFevXrl7rvvzuLFi/Pkk09mxx13bLjVNgAAAAAAAAAAAFB8JV2I7NChQ5566ql3PT9r1qx06dIlAwYMaLhl9kfx8ssv57vf/W4OPfTQfO1rX1tjbI899sjEiRPz4IMP5thjj83ll1/+b+cHAAAAAAAAAAAAPh0lfcvsPffcMw8++OAapcixY8emTZs22XzzzT/We7366qs58sgjM2zYsBx44IHvGv/a176W3/3ud5k3b957rkoJAAAAAAAAAAAAFE9JrxBZVVWVq666Kj/84Q/z+uuvZ9WqVdl6663z4x//ONdff/3Heq+rrroqixYtys9//vP8/Oc/T5L88pe/bBjv1KlTFixYkIEDB36q+wAAAAAAAAAAAAD8+wr19fX1xQ6xrpo3r7bYEQAAAAAAAAAA4H21b19T7AiUkCuq2hU7Ao3Y8W+8WuwIpX3LbAAAAAAAAAAAAIBEIRIAAAAAAAAAAABYByhEAgAAAAAAAAAAACVPIRIAAAAAAAAAAAAoeQqRAAAAAAAAAAAAQMmrKHYAAAAAAAAAAAAAGr+yQrETwAezQiQAAAAAAAAAAABQ8hQiAQAAAAAAAAAAgJKnEAkAAAAAAAAAAACUPIVIAAAAAAAAAAAAoOQpRAIAAAAAAAAAAAAlTyESAAAAAAAAAAAAKHkKkQAAAAAAAAAAAEDJU4gEAAAAAAAAAAAASp5CJAAAAAAAAAAAAFDyKoodAAAAAAAAAAAAgMbP6ns0do5RAAAAAAAAAAAAoOQpRAIAAAAAAAAAAAAlTyESAAAAAAAAAAAAKHkKkQAAAAAAAAAAAEDJU4gEAAAAAAAAAAAASp5CJAAAAAAAAAAAAFDyFCIBAAAAAAAAAACAkqcQCQAAAAAAAAAAAJQ8hUgAAAAAAAAAAACg5ClEAgAAAAAAAAAAACWvotgBAAAAAAAAAAAAaPzKCsVOAB/MCpEAAAAAAAAAAABAyVOIBAAAAAAAAAAAAEqeQuRbrr766uy6665ZtmxZsaMAAAAAAAAAAAAAH5NC5FvGjx+fAQMGZMKECcWOAgAAAAAAAAAAAHxMCpFJHnrooXTs2DGDBw/ODTfckCSZPHlyDjrooAwaNCjHHXdcli5dmmeeeSZDhgzJkCFDcvzxx6e2trbIyQEAAAAAAAAAAIBEITJJMnbs2AwaNCidOnVK06ZNM3ny5Jx11lm58MILM3bs2Oy8886ZPn16zjrrrJxzzjkZNWpUdtttt/zqV78qdnQAAAAAAAAAAAAgSUWxAxTbwoULM2nSpMyfPz+jRo1KXV1dRo8enddeey2dO3dOknzjG99IkkyfPj3nnntukmTFihXZcssti5YbAAAAAAAAAAAAeNt6X4gcN25cBg4cmNNOOy1JsmTJkuy5555p3rx5Zs2alS222CJXX311ttxyy2y55Zb50Y9+lE022SSPPfZY5s2bV+T0AAAAAAAAAAAAQKIQmbFjx+biiy9ueFxZWZm99tor7dq1yxlnnJGysrK0b98+RxxxRDbeeOOcdtppWbVqVZLkggsuKFZsAAAAAAAAAAAA4B0K9fX19cUOsa6aN6+22BEAAAAAAAAAAOB9tW9fU+wIlJBf1LQrdgQasf+qfbXYEawQCQAAAAAAAAAAwIcrS6HYEeADlRU7AAAAAAAAAAAAAMC/SyESAAAAAAAAAAAAKHkKkQAAAAAAAAAAAEDJU4gEAAAAAAAAAAAASp5CJAAAAAAAAAAAAFDyFCIBAAAAAAAAAACAkqcQCQAAAAAAAAAAAJQ8hUgAAAAAAAAAAACg5ClEAgAAAAAAAAAAACWvotgBAAAAAAAAAAAAaPzKCsVOAB/MCpEAAAAAAAAAAABAyVOIBAAAAAAAAAAAAEqeW2YDAAAAAAAAAHwC93TtXJR5v/jc9KLMCwCNnRUiAQAAAAAAAAAAgJKnEAkAAAAAAAAAAACUPIVIAAAAAAAAAAAAoOQpRAIAAAAAAAAAAAAlTyESAAAAAAAAAAAAKHkKkQAAAAAAAAAAAEDJU4gEAAAAAAAAAAAASl5FsQMAAAAAAAAAAADQ+BWKHQA+hBUiAQAAAAAAAAAAgJKnEAkAAAAAAAAAAACUPIVIAAAAAAAAAAAAoOQpRAIAAAAAAAAAAAAlTyESAAAAAAAAAAAAKHkKkQAAAAAAAAAAAEDJqyh2gMbs6quvzsiRIzNx4sQ0a9YsV1xxRW6//fZsuOGGDdsMGzYsvXr1KmJKAAAAAAAAAKDRKBSy3WUXZ4Nte2TV8mV5+PiTUjdzZpKk+YYb5vPX/qJh0w16bpvJw/8700fdkJ1GXJGqjh1Tv2pVHj7xpNQ+93yx9gAASpZC5AcYP358BgwYkAkTJuSAAw5IkhxxxBE55JBDipwMAAAAAAAAAGiMNvvqgJQ3b5a79xqQttv1T98LhudPhx6eJFk6d27u/er+SZK222+X3md9P9OvH5VN9t4rZRUVuefL+2Sj/7d7ep91Rv78zSOLuRsAUJLcMvt9PPTQQ+nYsWMGDx6cG264odhxAAAAAAAAAIAS0H6nHfPyPfcmSV579LG06dPnPbfrf/EP88hJp6Z+9erUPj89hYqKpFBIRcuarF6xYi0mBoB1hxUi38fYsWMzaNCgdOrUKU2bNs3kyZOTJNddd13uuOOOJMlWW22Vs846q5gxAQAAAAAAAIBGpElNdVYsWtTwuH7VqhTKy1O/alXDc5t+5ctZNO2Z1D4/PUmy8o03UtVx8+zzyINp1rZNJh182FrPDfBRlBWKnQA+mELke1i4cGEmTZqU+fPnZ9SoUamrq8vo0aPTsWNHt8wGAAAAAAAAAN7Xitq6VFRXNzwulJWtUYZMki0OOjDPXPXLhsdbf+eY/HPifZl83gVpsekm2WPcb3PH53fP6mXL1lpuAFgXKES+h3HjxmXgwIE57bTTkiRLlizJnnvumerq6rRr167I6QAAAAAAAACAxmreQw9n0733ypzfjUvb7frn9b9Pfdc2G/TpnVcferjh8fLXX2+4TfayBa+n0KQihfLytZYZANYVZcUO0BiNHTs2++23X8PjysrK7LXXXhk7dmwRUwEAAAAAAAAAjd2L4ydk1dJl+eJdE9Lvh+fn8TPOyucOPCCdDx+SJGnWtm1W1tWt8Zpnfv6LtOndK3veMS57jPtNnjrvh1m1eHEx4gNASSvU19fXFzvEumrevNpiRwAAAAAAAAAAPiP3dO1clHm/+Nz0oszLuql9+5piR6CEXNeqfbEj0IgdsXBesSNYIRIAAAAAAAAAAAAofQqRAAAAAAAAAAAAwGdm9erVOfvss3PwwQdnyJAhmT179hrj48aNy/7775+BAwdmzJgxn3iein83KAAAAAAAAAAAAMD7ueeee7J8+fLcfPPNefLJJ3PRRRdlxIgRDeMXX3xxbr/99rRo0SL77LNP9tlnn7Rq1epjz6MQCQAAAAAAAAAAAPxbbr755tx8880Njw8++OAcfPDBSZLHHnssX/jCF5Ikffr0yd/+9rc1Xrv11luntrY2FRUVqa+vT6FQ+EQZFCIBAAAAAAAAAACAf8s7C5D/qq6uLtXV1Q2Py8vLs3LlylRUvFlh7Nq1awYOHJjKysp86UtfSsuWLT9RhrJP9CoAAAAAAAAAAACAj6C6ujpvvPFGw+PVq1c3lCGnTZuW+++/PxMnTsy9996b+fPn58477/xE81ghEgAAAAAAAAAAgA9Vlk92G2Po169f7rvvvgwYMCBPPvlkttpqq4axmpqaNG/ePM2aNUt5eXnatGmTRYsWfaJ5FCIBAAAAAAAAAACAz8yXvvSlPPDAAxk8eHDq6+vzwx/+MOPHj8/ixYsbbrV96KGHpkmTJunYsWP233//TzRPob6+vv5Tzs5b5s2rLXYEAAAAAAAAAOAzck/XzkWZ94vPTS/KvKyb2revKXYESsjIVhsWOwKN2DcXzi12hJQVOwAAAAAAAAAAAADAv0shEgAAAAAAAAAAACh5CpEAAAAAAAAAAABAyVOIBAAAAAAAAAAAAEqeQiQAAAAAAAAAAABQ8iqKHYB1x+xePYoy7+eeeroo8wLQeDyxzdZrfc6+f39mrc+ZJFN6dCvKvD2fnlaUeQEAAAAAKC2Pdl/75+yTZLupxTlv/8XnphdlXgDgvVkhEgAAAAAAAAAAACh5CpEAAAAAAAAAAABAyXPLbAAAAAAAAAAAAD5UWaHYCeCDWSESAAAAAAAAAAAAKHkKkQAAAAAAAAAAAEDJU4gEAAAAAAAAAAAASp5CJAAAAAAAAAAAAFDyFCIBAAAAAAAAAACAkqcQCQAAAAAAAAAAAJQ8hUgAAAAAAAAAAACg5ClEAgAAAAAAAAAAACVPIRIAAAAAAAAAAAAoeRXFDgAAAAAAAAAAAEDjZ/U9Grt1qhB59dVXZ+TIkZk4cWKaNWuWIUOGZPjw4encufNHfo899tgjd955Z5o1a/ah236S91/vFArpeNEFabFN99QvX55ZJ5+aZbNmNwx3+K9vpd0hg7PytdeSJLNO/X6q+/dLu4MHvfnyZs3Sosc2mdx7u6xatKgouwBAiSoU0v3iC1PTY5usXr48Tw89JUtmzmoYbtmnd7Y+f3hSKGT53LmZcuzx2Wj//bLJ4IOSJGXNmqVm2x75Y48+WVkKP4MKhWx98YWp7rFNVi9blmknDVtjf2v69E7X8855a3/n5e/fOT6rly3L9hPvati/pS/MydQTTyrSDgAAAAAAsE4rFNLjkrfP2//te6dk8TvOY7fq2zvdzhvecN5+8rHHp37VqvT62U9TufnmqV+1Kn8bOixvPP98sfYAACgB61Qhcvz48RkwYEAmTJiQAw44oNhxSNL6K19OWbNmmfa1/VPVr282O+esTP/PbzWMt+i5bWaeMDSLn5rS8Nyy6TPy2i23Jkk6/vD8vHrTLcqQAHxsGw7YO2XNm+XhAfumVf9+2frcc/LkN/+zYXybyy/N5CO/nSUzZ2XTww5N8802y0s33ZKXbrolSdLtRz/MP8bcVBplyCTtB+ydsmbN8tiAfdOyf790GX52phx+ZMN4tx9fkr8ddXSWzJyVjb9xSJpvtlmWvvhikuSJ/QcVKzYAAAAAAOuJDm+dx/7rV/ZN6/790u28c/L4kLfP22/740vzxJHfzuKZs7LZYYemcvPNUtW1Swrl5fnrgH3TdvfdstWZp+WJ//x2EfcCAGjs1plC5EMPPZSOHTtm8ODBGTZs2BqFyNdeey2nn356amtrU19fnx/96Edp06ZNhg0blrq6uqxatSonnnhidt555yTJ8OHD8+JbBYErr7wyLVq0yBlnnJE5c+Zk1apV+c///M8MGDCgKPtZaqp32D4L77s/SfLG40+kqnevNcZb9OqZjY7/bpps2D4L77k3/7ziZ2+P9e6Vyq23ygtnnLU2IwOwjmi94w55beL9SZKFjz2eln3e/hnUonPnrJg/P5/7r2+nunu3vHr3xCyePr1hvGXvXqneeqtMO+2MtR37E2u14w557d77kiSL3nN/F2Tzo7+Vqu7d8to9b+5vy359U1ZZmT63jEmhvCLTf3hRFj32eLF2AQAAAACAddgGO+2QV++9P0ny+mOPp9U7zmNXdemc5QvmZ4v/+nZqtumWuXdPzBvPT08KhRQqKpJCIRU11Vm9cmWR0gMApWKdKUSOHTs2gwYNSqdOndK0adNMnjy5YWzEiBHZY489csghh+Qvf/lLnnrqqUydOjWf//znc/jhh+eVV17JIYccknvuuSdJMnDgwGy33XY5/fTT88ADD2T+/PnZYIMNcskll6Suri4HHHBAdtppp2Ltakkpr67Oqtrahsf1q1cl5eXJqlVJkvm/G595112fVbV16Xzt1Wn1xT2z8J6JSZKNT/huXrrsJ8WIDcA6oKKmJitr317dsX7V6hTKy1O/alWatm2T1ttvl2nf/0EWz5iZvmNGZtHkpzL/T39Okmz5vRMy/ZIfFyv6J1JRXZ2Vi97xM/cd+9uk7QZptX3/PHvGD7Jkxsz0uuH61E6ekuWvvpo5P78qL40ek8pOndLnplH56867pf6tn9MAAAAAAPBpqaipyYpF733evkmbNtlg++0y9fQf5I0ZM9N/zMgsevKpvDF9Rio7bp7d/jopTdq0yWOHHl7EPQAASkFZsQN8GhYuXJhJkyZl5MiROeqoo1JXV5fRo0c3jM+cOTN9+/ZNkuy8887Zd999M3369Gy//fZJkg4dOqS6ujrz589Pkmy77bZJknbt2mXp0qVrbFtdXZ3OnTtnzpw5a3MXS9aqurqUV1U3PC4UyhrKkEky95fXZOX8BalfsSIL77k3LXr2SJKUt2yZ5l26pPbBv6z1zACsG1bW1qa8+h0/g8oKDUW/5fMXZPHMWXnj2edSv3JlXp14X1q+tYpxRcuWqeraJQseeLAouT+plXV1qXjH/qasrGF/V8xfkCUzZ2XxW/s7/977U9O7ZxZPn5F/3vrbJMmSGTOyYv6CNO3QoRjxAQAAAABYx62srV3jPPY7z9uveOu8fd3/nbe/97607NMrWxz77bx67/2ZtOMX8sDuX0qvn/0kZc2aFWsXAIASsE4UIseNG5eBAwfm2muvzTXXXJNbbrmlYWXHJOncuXOmTJmSJHnkkUdyySWXpHPnznn00UeTJK+88koWLVqU1q1bJ0kKhcIa7//Obevq6vLss89ms802W0t7V9rqHnk0rfb8jyRJVb++WTJtWsNYeU1Netx3d8patEiS1Oy6SxZPfvPrVL3Tjlk06c9rPzAA64zXH34k7b64R5KkVf9+qZv69s+gJbNnp6KqKpVbbpEk2WCnHVP3zDNv/v+dd8prk/601vP+uxY+/EjavrW/Lfv3yxtTpzaMLZn9Qsrfsb+tdtohb0x7NpscOjhdzj07SdK0Q4eU19Rk+SuvrPXsAAAAAACs+xY89Ejav3Ueu3X/fqn9+9vn7RfPnp3yqqq0eOd5+2nPZMXrCxvujrTi9QUpVDRJoXydqDkAAJ+RdeKW2WPHjs3FF1/c8LiysjJ77bVXbr311iTJMccckzPOOCPjxo1Lkvzwhz9MTU1NzjjjjNx1111ZunRpzjvvvFRUvPen46CDDspZZ52VQw45JMuWLctxxx2Xtm3bfvY7tg54/Y4/pOVuX0i3cb9NCoXMGnpK2uy/X8qqqvLq6DF58aKLs/Vvbs7q5ctT+6cHsvDe+5IkzTt3yrIXXihyegBK2dwJd6bt7rtlhwnjkkLytxNOykYH7J/yqhb5x6gb8vT3Tk6vq36WFAp5/ZFH8+rdE5MkVV06Z8ns2UVO//HNm3Bn2uy+W/pP+H1SKGTqCUPT4YCvp7yqKi+NuiHThp6SHiOuTAqFLHzk0bx2z8QUmjRJ9/+5PP3G35bU12fq9052u2wAAAAAAD4Tr0y4M+3+327Z6Y43z9tPOf6kbDxw/1RUtcickTdkyvdOTu9fvHXe/uFHM+/uiZn/4F/S86c/zo7jb0tZ0yZ59oKLsmrxkmLvCgDQiBXq6+vrix1iXTVvXm2xI6xVs3v1KMq8n3vq6aLMC0Dj8cQ2W6/1Ofv+/Zm1PmeSTOnRrSjz9nx62odvBAAAAADAeu/R7mv/nH2SbDe1OOftYV3Qvn1NsSNQQsa03rDYEWjEDn19brEjrBu3zAYAAAAAAAAAAADWbwqRAAAAAAAAAAAAQMmrKHYAAAAAAAAAAAAAGr9CsQPAh7BCJAAAAAAAAAAAAFDyFCIBAAAAAAAAAACAkqcQCQAAAAAAAAAAAJQ8hUgAAAAAAAAAAACg5ClEAgAAAAAAAAAAACVPIRIAAAAAAAAAAAAoeQqRAAAAAAAAAAAAQMlTiAQAAAAAAAAAAABKnkIkAAAAAAAAAAAAUPIUIgEAAAAAAAAAAICSV1HsAAAAAAAAAAAAADR+ZYVCsSPAByrU19fXFzvEumrevNpiRwAAAAAAAAAAgPfVvn1NsSNQQm7eoEOxI9CIHbzglWJHcMtsAAAAAAAAAAAAoPQpRAIAAAAAAAAAAAAlTyESAAAAAAAAAAAAKHkKkQAAAAAAAAAAAEDJU4gEAAAAAAAAAAAASp5CJAAAAAAAAAAAAFDyFCIBAAAAAAAAAACAkqcQCQAAAAAAAAAAAJS8imIHAAAAAAAAAAAAoPErFDsAfAgrRAIAAAAAAAAAAAAlTyESAAAAAAAAAAAAKHkKkQAAAAAAAAAAAEDJU4gEAAAAAAAAAAAASl6jK0ReffXV2XXXXbNs2bIP3O7mm2/OihUrPtMsF1xwQV566aX3HFu2bFnGjh37mc4PAAAAAAAAAAAAfDSNrhA5fvz4DBgwIBMmTPjA7X7xi19k9erVn2mWM888M5tsssl7js2bN08hEgAAAAAAAAAAABqJimIHeKeHHnooHTt2zODBgzNs2LAccMABGTJkSLp165bnnnsudXV1+elPf5oHH3ww8+bNy9ChQ3PFFVfk7LPPzj//+c8sWLAgu+22W773ve9l9uzZOf3001NRUZFNN900//jHPzJq1KiMGzcu119/fZo2bZotttgi5513XsaPH58//vGPWbp0aV544YV8+9vfbph7+PDhef311/OjH/0oFRUVadmyZS699NJcddVVef7553PllVfmuOOOK/anDgAAAAAAAAAAANZrjWqFyLFjx2bQoEHp1KlTmjZtmsmTJydJevXqleuuuy677LJLJkyYkEGDBqV9+/a5/PLL8/LLL6dPnz655pprcuONN+bGG29Mklx88cU55phjMmrUqPTr1y9JsmDBglxxxRW5/vrrc+ONN6ampiY333xzkqSuri6/+MUvMmLEiFx99dVr5LrnnnvypS99KaNHj86BBx6YRYsW5ZhjjkmXLl2UIQEAAAAAAAAAAKARaDQrRC5cuDCTJk3K/PnzM2rUqNTV1WX06NFJkm222SZJstFGG+XVV19d43WtW7fOlClT8te//jXV1dVZvnx5kmT69Onp27dvkqR///4ZP3585syZky5duqS6ujpJsv322+fPf/5zevfunW7duiVJNt5444b3+D/HHHNMrrrqqhx++OHp0KFDevXq9a5tAAAAAAAAAAAAgOJpNCtEjhs3LgMHDsy1116ba665JrfcckseeOCBzJ8//z23LxQKWb16dX7729+mpqYml112WY488sgsXbo09fX12WqrrfLEE08kScNKk5tttlmmT5+exYsXJ0kefvjhbLnllg3v937Gjx+f/fffP6NGjUrXrl1zyy23pKysLKtXr/40PwUAAAAAAAAAAADAJ9RoCpFjx47Nfvvt1/C4srIye+21V2bPnv2e22+33XY5+uijs/POO2fSpEkZPHhwhg8fns997nOZO3duTjnllPzyl7/M4YcfnnvvvTcVFRVp06ZNjj/++Hzzm9/MQQcdlAULFuSQQw750Gw9e/bM6aefnsMOOyx//etfs99++6Vt27ZZsWJFLrnkkk/tcwAAAAAAAAAAANBYFXz4+ICPxqBQX19fX+wQn4Vx48ald+/e+dznPpexY8fm8ccfz4UXXrhWM8ybV7tW5wMAAAAAAAAAgI+jffuaYkeghIzdoEOxI9CIDVrwSrEjpKLYAT4rG2+8cYYOHZrKysqUlZXlhz/8YbEjAQAAAAAAAAAAAJ+RdXaFyMbACpEAAAAAAAAAADRmVojk47BCJB+kMawQWVbsAAAAAAAAAAAAAAD/LoVIAAAAAAAAAAAAoOQpRAIAAAAAAAAAAAAlTyESAAAAAAAAAAAAKHkKkQAAAAAAAAAAAEDJU4gEAAAAAAAAAAAASl5FsQMAAAAAAAAAAADQ+BWKHQA+hBUiAQAAAAAAAAAAgJKnEAkAAAAAAAAAAACUPIVIAAAAAAAAAAAAoOQpRAIAAAAAAAAAAAAlTyESAAAAAAAAAAAAKHkVxQ4AAADAuuOv3bZa63PuNO3ZtT4n67Zntu1elHm3/tvUoswLAADwj3491/qcmz4+Za3PCQDAus8KkQAAAAAAAAAAAEDJU4gEAAAAAAAAAAAASp5CJAAAAAAAAAAAAFDyFCIBAAAAAAAAAACAkldR7AAAAAAAAAAAAAA0foVCodgR4ANZIRIAAAAAAAAAAAAoeQqRAAAAAAAAAAAAQMlTiAQAAAAAAAAAAABKnkIkAAAAAAAAAAAAUPIUIgEAAAAAAAAAAICSpxAJAAAAAAAAAAAAlDyFSAAAAAAAAAAAAKDkKUQCAAAAAAAAAAAAJa/kCpFXX311dt111yxbtuwDt7v55puzYsWKTJ06NVdeeeVaSgcAAMC7FArpeemPsssfxmfn3/8mLbbcomGo2Ybts/Pvf9PwsfeMafncEd9sGG/dv292/v1vihAa3kOhkM4XX5heE36fnr8dm+ZbbLHGcHWf3un5+9+k57jfptuvfpFCs2Zvj/Xrm56/HbuWAwMAAPwbCoVs9sML0vV3v02XW25K0y0+t8Zw+28fla3v+d90ueWmdLnlpjTr1ClJstWdExqe2/yyS4qRHACA9VhFsQN8XOPHj8+AAQMyYcKEHHDAAe+73S9+8Yt8/etfT/fu3dO9e/e1mBAAAIB32mifr6S8ebM8sPfX0nq7fulx/jl55LD/TJIsmzsvf9lvYJJkg+36p9sPTs/skaOTJJ2P/042O+jArFq8uGjZ4Z3afmXvlDVrlqf22S81/ftly3PPytTDj2oY73LZxZl21H9l6axZ6fCNQ9J8s02zZPqMbPrdY7PhoIGOZQAAoKS0+vJeKWveLM99/YC06Ns3m571g8w86tsN45XbbpsXhp6UJVP+1vDc//2HYc8fNHit5wUAgKTECpEPPfRQOnbsmMGDB2fYsGE54IADMmTIkHTr1i3PPfdc6urq8tOf/jQPPvhg5s2bl6FDh+bwww/PTTfdlMsvvzxjx47NjTfemNWrV2fPPffM8ccfn3HjxuX6669P06ZNs8UWW+S8887LsmXLcuaZZ6a2tjYLFizIoEGDcuihh+app57Kueeem6qqqrRt2zbNmjXLRRddVOxPCwAAQKPWZscdMnfifUmS1x99PK369H7P7bb90QV5/L++m6xenSRZPGt2Hj38qPQdccVaywofpOWO22fBffcnSWofezzVvd8+lis7d8rKBQuyydHfSlX3bpl/z8QsmT4jSbJ01uxM/c9vZ6uf/bQYsQEAAD6Rqh22z6L7/5gkWfzEE6ns1XON8RY9e6bDd7+Tivbts+je+zL3Zz9PZffuKatsnk43jEyhvCIv/+iSLH7iiWLEBwA+I4ViB4APUVK3zB47dmwGDRqUTp06pWnTppk8eXKSpFevXrnuuuuyyy67ZMKECRk0aFDat2+fyy+/vOG1r732Wn75y19mzJgx+e1vf5va2tr84x//yBVXXJHrr78+N954Y2pqanLzzTdn9uzZ2WeffXLttdfmqquuynXXXZckOeecc3LRRRdl5MiR6dixYzE+BQAAACWnoqY6KxfVvv3EqtUplJevsU2HvfdK7bRn8sbz0xuee3n8hKxesWJtxYQPVV5Tk1XvOJbrV61K3jqWK9q0Sc122+Xl667P3wYNTusv7JJWX9glSfLahDtSv9KxDAAAlJby6uo1/gbKO/4GSpIF48ZnzvfPzPTBh6Zq++3Scs89snrpksz9xS8z4xvfzIvfPzOfu+Ina7wGAAA+ayVTiFy4cGEmTZqUkSNH5qijjkpdXV1Gj37zNmrbbLNNkmSjjTbKsmXL3vP1c+bMSdeuXdO8efOUlZXljDPOyGuvvZYuXbqkuro6SbL99tvnueeeS7t27XLPPffklFNOyYgRI7Jy5cokydy5c9O1a9ckSf/+/T/rXQYAAFgnrKytS3l11dtPlBXeLJK9w2aDBmb29aPXcjL4eFbV1q5xLBfKyt68IJhk5YIFWTprVpY8+1zqV67MgvvuT3WvXsWKCgAA8G9bVfevf8+//TdQksy75tqsWrAg9StWZNG996Zy2x5ZNmNmFtx2W5Jk2cyZWblgQZpsuOHajg4AwHqsZAqR48aNy8CBA3PttdfmmmuuyS233JIHHngg8+fPf8/tC4VCVr91m7Uk6dixY2bMmJHly5cnSU444YS0bds206dPz+LFi5MkDz/8cLbccstce+216dOnTy699NLsvffeqa+vT/Jm4fL5559PkobVKQEAAPhgCx5+JB2+tGeSpPV2/VL792nv2qZV715Z8PAjazsafCyLHn40G+y5R5Kkpn+/vDH17WN56ewXUl7VIs232CJJ0nLHHbP4mWeKERMAAOBT8cYjj6blHv+RJGnRt2+WTnv7b5yympp0u+eulLVokSSp+fzns/ipKWlz8EHZ9KwfJEkqOmyY8uqarJg7d+2HBwBgvVVR7AAf1dixY3PxxRc3PK6srMxee+2VW2+99T2332677XL00Ufnu9/9bpKkTZs2+fa3v53DDjsshUIh//Ef/5FNN900xx9/fL75zW+mrKwsHTt2zCmnnJInnngiw4cPz/jx49O6deuUl5dn+fLlOeecc3LGGWekRYsWadKkSTp06LBW9h0AAKCUvXz7HWm3+27Z5c5xSaGQyccPzaYD9095VVVeGDk6Tdu2zcq6umLHhA/12h13pvXuX0iv23+XFAp57sST0v6Ar6esqiqvjLohzw09JVtfdWWSpPbRx7LgnnuLGxgAAODfsPAPd6XmC19I19t+kxQKeeHkYWn99X1T3qIqr425MS//6JJ0ueXGrF62PHUPPJja++5PoUmTdPzxpenym7FJ6vPCKcPWWFUSAAA+a4X6/1v+kA91ww035Ctf+UratGmTyy+/PE2aNMlxxx33vtvPm1e7FtMBAAAU31+7bbXW59xp2rNrfU7Wbc9s270o8279t6lFmRcA/j97dx5mZVn/D/x9ZoZ1ZpDVDVEEVGQHRbHcUtOysjRNNK2fS5aZ5r5TmLmhZfXNTC3LfSszl9RUMFNz31FR2VwThBFmWGZgZn5/QCOYmlJy5sjrdV1deeY+53ze95xznuc5N595HgB4bcTglV6z52NPr/SaALy3Hj2qix2BEnJ91zWLHYFWbLfZ/yx2hNI5Q2Rr0K1bt+y///7p2LFjqqurc+aZZxY7EgAAAAAAAAAAABANkR/J5z73uXzuc58rdgwAAAAAAAAAAADgXcqKHQAAAAAAAAAAAADgv6UhEgAAAAAAAAAAACh5LpkNAAAAAAAAAADAf+Tse7R23qMAAAAAAAAAAABAydMQCQAAAAAAAAAAAJQ8DZEAAAAAAAAAAABAydMQCQAAAAAAAAAAAJQ8DZEAAAAAAAAAAABAydMQCQAAAAAAAAAAAJQ8DZEAAAAAAAAAAABAydMQCQAAAAAAAAAAAJQ8DZEAAAAAAAAAAABAySs0Nzc3FzvEJ9XMmbXFjgAAAAAAAMAnzNQhA4tSd/2nJhalLgDw8erRo7rYESghN3Rds9gRaMW+MvufxY6QimIHAAAAAAAAAAAAoPUrFIqdAD6YS2YDAAAAAAAAAAAAJU9DJAAAAAAAAAAAAFDyNEQCAAAAAAAAAAAAJU9DJAAAAAAAAAAAAFDyNEQCAAAAAAAAAAAAJU9DJAAAAAAAAAAAAFDyNEQCAAAAAAAAAAAAJU9DJAAAAAAAAAAAAFDyNEQCAAAAAAAAAAAAJa+i2AEAAAAAAAAAAABo/QopFDsCfCBniAQAAAAAAAAAAABKnoZIAAAAAAAAAAAAoORpiAQAAAAAAAAAAABK3ieiIfLCCy/Mlltumfr6+ve9z+uvv57x48cnSfbdd99Mnjx5ZcUDAAAAAACAj1ehkN5nnZ4BN/0p/f94Tdr1Xm+54TW/fWAG3X1n+v/xmvT/4zVp37dPChUV6XveL7Lxjddn4xv+kPb9+hYpPAAAwP/GJ6Ih8qabbsrOO++cW2655X3v88ADD+Sxxx5biakAAAAAAABg5ejy+Z1SaNcuz35p17xy2plZ94djlhvvOHhQphx2RJ7/6p55/qt7ZuHkKVlt+88kFRV5bpfd8tpPf551jj+mSOkBAAD+NyqKHeC/9eCDD2bdddfN6NGjc8wxx2S33XbLFVdckRtuuCFlZWUZMWJEjj766Fx44YVZuHBhhg8fniQ577zz8tZbb2XBggX56U9/mtdffz0XXnhh2rRpk3/+858ZPXp0HnjggTz//PP5xje+kb333ju33XZbrrjiipbaP//5z9O1a9diTR0AAAAAAACSJNWbjcycCXcnSeY99ngqhw5ZbrxyyOCsfeghabN6j7x95/i88X/nZeGUqSlUlCeFQsqrq9K8aHERkgMAAPzvlPwZIq+77rrsscce6dOnT9q2bZsnn3wy119/fU466aRcc8016dWrV5qbm3PQQQfli1/8YrbffvskyTbbbJNLL700W2+9dW677bYkyT//+c/83//9X8aOHZvzzz8/48aNy0UXXZRrrrkmSTJt2rRceOGFueyyy7L++uvn3nvvLdq8AQAAAAAA4F/KqqrSWFvbcru5qTEpL2+5PeuGmzLtuBPy/O6jU73Zpum8w/Zpmjcv7XqtkyF/n5D1zz4rb/72d8WIDgAA8D9T0meInDNnTu65557Mnj07l112Werq6nL55ZfnjDPOyMUXX5xzzjknw4YNS3Nz8789dtCgQUmS7t2756233kqSbLDBBmnTpk2qq6uz7rrrpm3btllttdVSX1+fJOnWrVuOO+64VFZWZsqUKRk2bNhKmysAAAAAAAC8n6a6upRXVrXcLhTKksbGlttvXvTblobJt+8cn46DB6bTlp/KnLvvyaunn5W2a6+V/tddnae32zHNS/9tDAAAoNSUdEPkjTfemK9+9as57rjjkiQLFizI9ttvn6qqqpxyyilp165dDjjggDz++OMpKytLU1PTBz5foVB437Ha2tr84he/yN13350k2W+//d6z0RIAAAAAAABWttqHH0nnz+6Q2TfdnMoRwzP/+edbxsqrqzNowh15euvt0jR/fjpt+enMvOqaVA4d3HKZ7MU1b6fQpiKFsrL4FzAAAKBUlXRD5HXXXZdx48a13O7QoUN23HHHdOvWLbvvvnu6dOmSNdZYI0OHDk1VVVXOP//8DBw4cIVqVVVVZcSIEdl1113TsWPHdOrUKTNmzPhfTQUAAAAAAABWWM1fbstqW2+VjW+8PoVCIVOOODrddv1yyiorM/PyK/PqmePS/4/XpLmhIXP/fl/mjJ+Q2gcezPrnnpONb/hDCm3a5NUzxqVpwYJiTwUAAGCFFZqd5vBjM3NmbbEjAAAAAAAA8AkzdciKnQDkv7X+UxOLUhcA+Hj16FFd7AiUkJu6rVXsCLRiX5r1RrEjpKzYAQAAAAAAAAAAAAD+WxoiAQAAAAAAAAAAgJKnIRIAAAAAAAAAAAAoeRoiAQAAAAAAAAAAgJKnIRIAAAAAAAAAAAAoeRoiAQAAAAAAAAAAgJKnIRIAAAAAAAAAAAAoeRoiAQAAAAAAAAAAgJKnIRIAAAAAAAAAAAAoeRoiAQAAAAAAAAAAgJJXUewAAAAAAAAAAAAAtH6FYgeA/8AZIgEAAAAAAAAAAICSpyESAAAAAAAAAAAAKHkaIgEAAAAAAAAAAICSV1HsAADAJ8fMUUOLUrfHA08WpS4fv8mDB6z0mn2ffnal1wQA+Dj8ZO1eRal71OuvFKUuH79ifOdbtKhppddMkrUffboodQE+rPWfmljsCJ94b2w6uCh113rEPujj9s+RQ4pSd82HnypKXT65pg4ZuNJrFmv/U4y5Jva3AKXKGSIBAAAAAAAAAACAkqchEgAAAAAAAAAAACh5GiIBAAAAAAAAAACAkqchEgAAAAAAAAAAACh5GiIBAAAAAAAAAACAkldR7AAAAAAAAAAAAAC0fmWFYieAD+YMkQAAAAAAAAAAAEDJ0xAJAAAAAAAAAAAAlDwNkQAAAAAAAAAAAEDJ0xAJAAAAAAAAAAAAlDwNkQAAAAAAAAAAAEDJ0xAJAAAAAAAAAAAAlDwNkQAAAAAAAAAAAEDJqyh2gGJ68MEHc/jhh6dfv35pbm7O4sWLc9ppp6Vv375JktNPPz3rr79+9tprryTJ73//+9xyyy1Jkm222Sbf+973ipYdAEpGoZA1f3Rq2vfvn+aGhrx+4glZNH16y3DX/Q9I5z32SOPs2UmSN04+KQ1TpyZJOgwdmtWPPS7Tv753UaLTShUKWf/M09Jx4IA0NzRk8pHHpn7atJbhNb/9ray+955ZPGvJe2rKMcen/pVX0/dnP0m79dZNY21dpp1wUhZOnfbezw8A8AlWKBTy5V/+JGsNGZTG+ob88duHZtbkqS3jw7++Z7Y+6rAsnDMnj156VR753WUtY5U9uufQB+/Obz+/a2ZOerEY8Wnt/ovvfytSq+dpP06HjTdOc0NDXjn2uDQsU6v7gQek2+h3vhe8esKJqZ8yJUlS0a1bNrjlpkz5+r6pnzx5BScLwCqpUEjPH/847QdsnOb6hrx63L/vf7ru+c7+57UTT0z9tGlZ56wz065PnzQ3NubVo49Jw8svF2sGfJBCIWv/+NR02HjjNDU05LXjjl/+9T3ggHTZ82tZPPtfr+9JaZg2LT3PPCPt+vRJGpvy6jFeX4qsUEjvM09LxwFL3sdTjzo29dPeeR+v+e0D032v0Vk8a1aSZNqxJ6R++svp8/Ofpm2vdZKmpkw9+rgsfKlEjpNXtfkC8KGs0g2RSTJq1Kice+65SZJ7770348aNyxlnnJFjjz0206ZNywEHHJAkeeWVV3LjjTfmuuuuS6FQyN57750ddtgh/fv3L2Z8AGj1qj+7Y8ratc20PXZPh2HDsuYJJ+aV73y7Zbz9wIF5/Zijs/CZZ5Z7XLeDDspqX9k1TfPnr+zItHJdPr9Tytq3z8QvfiVVI4ZnvbFj8sL/O6BlvHLwoEw+9IjMe+rplp+tsf830zhvXiZ+4ctp37dPep/+4zy/1z7FiA8AUFQDvvzFtGnfPudvtWN6bb5pvjDutFz61SV/gNSxW9fseMrJ+cXIrbLw7Tk58PY/Z/L4v6Vm+sspq6jIbr/6WRYtWFjkGdCarej3vxWx2k47pqxdu7y0627pOHx41h5zcqYd+K2W8Y6DBuXlI47MgqffVauiIuuccXqaF3ovA/DRddppxxTatcvkpfuftU4+OdO/9c7+p8OgQXnliCOzYJl9Xacdd0ySTP7q7qkcNSprjRmz3GNoPTrtuOT4YvJuX02H4cOy1sknZfq3DmoZbz9oUF458qjljmU67fjZJMmU3fdI5ajNs9aYk5d7DKxsXT6/Uwrt2uXZL+2ayhHDs+4Px+TF/Q5sGe84eFCmHHZE5i+zft55p88mFRV5bpfd0mnrrbLO8cfkpQO/U4z4H9mqNl8APhyXzF7G3Llz07Nnz8ybNy+HHnpovvzlL7eMrbnmmvnNb36T8vLylJWVZfHixWnXrl0R0wJAaei46aapu+eeJMmCJ55I+8GDlxvvMGhQun/n4PS+5tp0+87BLT9vmP5yXv3uwYF367TZZnl7/N1JkrrHHk/V0CHLjVcNGZy1DzskA/78x6x96CFJkg4bbtjymIWTp6TDBv1WZmQAgFaj96dHZdLtdyZJXnnwkfTcZFjLWNc+vfPGk09nQc3baW5uziuPPJZem2+aJPnCuB/ngQsvTu0b/yxGbErEin7/WxGVI0em9u6/JUnmP/54Og55V63Bg7P6Id9Nvz9el9UP+W7Lz9c++aTMuvyKLHpzxn9VH4BVU+XIkan92wfvf3oc8t30/cN16fHdJfufuX/9a149/oQkSduePbP4rZkrNzQfWuXITVte3wWPP5EO7z6WGTwoq3/3u+lz3bXpsXTteu5f78hrJ5yYJGnTs2cWz3xr5YaGd6nebGTmTLg7STLvscdT+a7188ohg7P2oYdk4z//MWstXT9fOGVqChXlSaGQ8uqqNC9avLJjr7BVbb4AfDir/BkiH3jggey7775paGjIpEmTcsEFF6RXr17p1atX7lm6eJckbdq0SdeuXdPc3Jxx48ZlwIABWX/99YuYHABKQ1lVVZpqa9/5QVNTUl6eNDYmSebcfHNqLr8sjXV16XX+r1P/me1SN2F8am+/LW169ixSalqz8uqqNNbObbnd3Ni43HvqrT/fmDd/d0kaa+uy4e8uSufnt8/8Zyamy2e3T82tt6VqxPC0XWvNpKxsyfsRAGAV0r5TdRbOWf5Yqqy8PE2NjZn14uSsPqB/qlbvkfrauvTbbpu89eLkbPKNvTNv5lt58Y7x+cxxRxYxPa3din7/W9FajcvUevf3grdvuilvXXJpmurq0vvCC1K9/Xap6NI1i2fNSu099yzXJAkAH1b5u/Z1/7b/ufGmzLp0yf5nvQsvyMLttkvt+PFJY2PW+clPstpOO2b6wfZBrVVZVfUHHl/MuemmzLr0sjTV1WXdC36d6uVe33PSaccd8/J3DylWfEjyHsfJTcu/j2fdcFNm/H7J+vkGF1+YBTtsn/nPPpt2vdbJkL9PSEXXrnnhG/sVK/5HtqrNF1qLQgrFjgAfaJU/Q+SoUaNy2WWX5Zprrsn111+fQw89NAvf53Ip9fX1OfroozNv3rz88Ic/XMlJAaA0NdXVpayy8p0fFAotX0STZPbvfpfGmppk0aLUTZiQ9gMHFCElpaSxti5lVVXv/KCsbLn31D8v/G0Wz65J86JFefvO8akcNCgzrromjbV1GXD9temy42eXXE5bMyQAsApaOLc27arfOZYqlJWlaemx1IK35+SWo0/MPtdemt0v+mVee/zJzH9rVjb9f/uk3w6fyUF33py1hg7O137361StsXqxpkArtjK//zXV1aWsapla7/peMPO3F6exZsn3grnjx6fDwIHpuuceqd5qq/S95up0GDAg6577k1T06LHCGQBY9TS+e1/3rv3PWxe/s/+pHT8+HQYNbBl79aijMukz22WdM89IoUOHlRmbD6mprjbllcsfKy//+v5umdd3QjoMXPb1PTovbLddep7h9aW4murqln8fF5Z/H7950fLr5x0HD8yaBx2YOXffk6e23DbP7LBT+vz8pymUyNUyV7X5AvDhrPINkcvq3r37+441Nzfnu9/9bjbaaKP86Ec/Snl5+UpMBgCla/6jj6Zq222TJB2GDUv9C5NaxsqqqtP3tltT6NgxSVK5xRZZ+MwzxYhJCal9+OF02X67JEnViOFZ8PzzLWPl1dUZcvedKVv6nuq05acy76mnUjVsaGofeijP7va1zL71tiyc/nJRsgMAFNv0+x9M/8/vmCTptfmm+eczz7aMlZWXp9fmm+aCz+yca/f7TlbfaMNMu/+BXLDdzrlw+y/kwh2+mDeefDrX7ved1LncMO9hZX7/m/fII+n0mc8kSToOH56Fzy9Tq7o6G91xe8v3gqpPfyoLnn46k/fYM5O/tmcm7zk6C559Ni8fcVQWz3TZUgA+vHmPPJLqZfc/k5bf/2z413f2P5WfWrL/6bzrri2Xz25asCBpbvaHuq3UvEceTfVntk2SdBg+7N9e3w1uv+2d44vlXt8ll89uWrAwaW5Kmhrf/dSw0tQ+/EhW237JdqpyxPDMf9f6+aAJdyyzfv7pzHvy6SyeMyeNc5ecZXFxzdsptKlY0hBcAla1+QLw4bhk9tJLZpeVlWXevHk5/vjj0759+3+735133pmHHnooDQ0N+fvf/54kOfLIIzN8+PCVHRkASkrtX29P5ZZbpvd11yUp5PXjjk2nL+2SssqOefvqqzPjnHPS+4or09zQkHn335+6u+8udmRaudl/uS2rbb1VBt70p6RQyOTDj0q3Xb+S8sqOmXH5lXnljLMy4Ppr01Rfn7n33pe375qQiq5d0uu4o7PWwd9O49y5mXzEMcWeBgBAUUy84ab022HbHHzP7UmhkD8ceEiGjt497aoq89BvLkljw6Ic+tDfsmjhwvz93F9m/qzZxY5MCVmZ3//m3HZ7qrbaKv2u/2NSKOSVo49J5y/vkrLKysy+8qr8c9zZ6XvNVWluaEjtffendsKK1wKAf5l72+2p3nKr9F26/3n1X/ufjpWZfdWS/U+fq5fsf+qW7n8KHTqk1zlnp8+116TQpk1eP+VHaa6vL/ZUeA9zb789VVttmT5//EMKhUJePeaYrLbLkuOLmquuyptnn5P1r1pyLFN3//2pvXvJ67vO2WenzzXXpNCmIq//6NQ01zcUeyqswmqWrp9vfOP1KRQKmXLE0em265dTVlmZmZdfmVfPHJf+f7wmzQ0Nmfv3+zJn/ITUPvBg1j/3nGx8wx9SaNMmr54xbkkDdwlY1eYLwIdTaG5ubi52iE+qmTNrix0BAFaqmaOGFqVujweeLEpdPn6TB6/8S6j3ffrZ/3wnAIAS8JO1exWl7lGvv1KUunz8ivGdb9Gi4pxBa+1Hny5KXQBajzc2HVyUums9Yh/0cfvnyCFFqbvmw08VpS6fXFOHDPzPd/ofW/+piSu9ZlKcuSbFm28x9OhRXewIlJBbu69d7Ai0Yp9/6/ViR3DJbAAAAAAAAAAAAKD0aYgEAAAAAAAAAAAASp6GSAAAAAAAAAAAAKDkaYgEAAAAAAAAAAAASp6GSAAAAAAAAAAAAKDkaYgEAAAAAAAAAAAASl5FsQMAAAAAAAAAAADQ+hWKHQD+A2eIBAAAAAAAAAAAAEqehkgAAAAAAAAAAACg5GmIBAAAAAAAAAAAAEqehkgAAAAAAAAAAACg5GmIBAAAAAAAAAAAAEqehkgAAAAAAAAAAACg5GmIBAAAAAAAAAAAAEpeobm5ubnYIT6pZs6sLXYEAAAAAAAAAAB4Xz16VBc7AiXktu5rFzsCrdjn3nq92BGcIRIAAAAAAAAAAAAofRXFDgAAAAAAAAAAAEDrVygUOwF8MGeIBAAAAAAAAAAAAEqehkgAAAAAAAAAAACg5GmIBAAAAAAAAAAAAEqehkgAAAAAAAAAAACg5GmIBAAAAAAAAAAAAEqehkgAAAAAAAAAAACg5GmIBAAAAAAAAAAAAEqehkgAAAAAAAAAAACg5GmIBAAAAAAAAAAAAEqehkgAAAAAAAAAAACg5FUUOwAAAAAAAAAAAACtX6HYAeA/WCXPEPnggw9miy22yL777pt99tkno0ePzuTJk9/3/pdffvlKTAcAAAAAAAAAAAB8VKtkQ2SSjBo1Kpdddlkuv/zyfO9738u4cePe977nn3/+SkwGAAAAAAAAAAAAfFQumZ1k7ty56dmzZyZNmpQf//jHSZLOnTvn9NNPz+WXX545c+Zk7NixOfroo3PSSSeltrY2NTU12WOPPbL33nsXOT0AAAAAAAAAAABQaG5ubi52iJXtwQcfzOGHH55+/fqloaEhkyZNygUXXJCf/OQnOf3009OvX79cd911efXVV3PEEUfk05/+dO67775MnDgxr732Wnbccce8+eab2XffffPXv/71fevMnFm7EmcFAAAAAAAAAAAfTY8e1cWOQAn5a4+1ix2BVmzHma8XO8Kqe4bIUaNG5dxzz02STJkyJaNHj878+fNzyimnJEkWLVqU9ddff7nHdO/ePZdcckn++te/pqqqKosXL17puQEAAAAAAAAAAIB/t8o2RC6re/fuSZKNNtooZ511VtZee+08+uijmTlzZpLkXyfRvPjiizNs2LDsvffeeeCBB/K3v/2taJkBAAAAAAAAAACAd6yyDZEPPPBA9t1335SVlWXevHk5/vjjs+GGG+a4445LY2NjkuS0005LkvTt2zdHH310dt9994wdOzY33XRTOnfunPLy8jQ0NKRt27bFnAoAAAAAAAAAAACs8grN/zr9If9zM2fWFjsCAAAAAAAAAAC8rx49qosdgRLy1x5rFzsCrdiOM18vdoSUFTsAAAAAAAAAAAAAwH9rlb1kNgAAAAAAAAAAAB9eWQrFjgAfyBkiAQAAAAAAAAAAgJKnIRIAAAAAAAAAAAAoeRoiAQAAAAAAAAAAgJKnIRIAAAAAAAAAAAAoeRoiAQAAAAAAAAAAgJKnIRIAAAAAAAAAAAAoeRoiAQAAAAAAAAAAgJKnIRIAAAAAAAAAAAAoeRoiAQAAAAAAAAAAgJKnIRIAAAAAAAAAAAAoeRXFDgAAAAAAAAAAAEDrVyh2APgPnCESAAAAAAAAAAAAKHnOEAkAH6OZo4YWpW6PB54sSl0+ftOGDCxK3d5PTSxK3UmDNl7pNTd65rmVXpNPtqcG9C9K3SHPPl+UugDAJ9eLgwes9JoP185f6TWTZO9p04pSF4DW4zfrrleUuge+PL0odVcll67Xuyh1vzF9WlHq8sl1+wZ9V3rNnV6cvNJrJsWZa1K8+QLw33GGSAAAAAAAAAAAAKDkaYgEAAAAAAAAAAAASp6GSAAAAAAAAAAAAKDkaYgEAAAAAAAAAAAASp6GSAAAAAAAAAAAAKDkaYgEAAAAAAAAAAAASp6GSAAAAAAAAAAAAKDkaYgEAAAAAAAAAAAASl5FsQMAAAAAAAAAAADQ+hUKxU4AH8wZIgEAAAAAAAAAAICSpyESAAAAAAAAAAAAKHkaIgEAAAAAAAAAAICSpyESAAAAAAAAAAAAKHkVxQ7wXh588MEcfvjh6devX5qbm7N48eKcdtppGTt2bMaOHZu+ffuu8HN/+tOfzn333ZdvfvObaWpqypQpU9K1a9d07tw5n/rUp3LwwQd/qOe54447MmTIkKyxxhornAWAVVihkDV/dGra9++f5oaGvH7iCVk0fXrLcNf9D0jnPfZI4+zZSZI3Tj4pDVOnJkk6DB2a1Y89LtO/vndRotNKFQpZ78zT0nHAxmlqaMi0o45N/bR33lNrfPvA9NhrdBbNmpUkmX7sCancZES677lHkqSsXbt0HDggTwzdNI1z5xZlCh9aoZC+Z52eyoED0lzfkBePPCYLp01rGa4aNjTrn/KDpFDIohkzM+mQw9JcX79kbMTwrH/yiXl6tz2KFB6WUShko3FnpHrggDQ11Oe5I47JgqnTWoarhw3Nhqf+MCkU0jBjZiYefGia6uuz2fjbs3jp53TBy6/kucOOLNIEAADepVBInzNPS+XAAWlqaMjkI4/9t2P13mN/kBSSRTNn5oVDvt9yrL4itbb72dnpPnhQGuvrc+chh2fOlKktwxvtuXtGHPbdNDc2ZeKlV+Tp3/wuSbLp0Yenz86fS1nbNnn6wosz8dIr/psZA7CqKRSy08/PyRpDBmVxfX1uPfj7qVlm/zNw9O7Z7LBD0tzUmCcvuSKPX/S7lLdtmy9c+Mt0Xr93GubW5vbDj0nN5ClFnATvq1DIDj8/Oz2WHl/89buH5+1lXt/+e+6eTb+/5PjimUuvyJMX/S4D99krA/cZnSQpb98+qw8ZlF+vv3Hq57TyNVY+uQqFbPaTcekyaGCaGurzj0OPTN3Sf19qv/rq2eriC1ru2mXwoDw+9seZfMVV2eK8n6eq93pZVFuXh48+LrXLvPdbtVVtvgB8KK2yITJJRo0alXPPPTdJcu+992bcuHH/0+e/5JJLkiTHH398dt5552y99dYf6fGXXnppxo4dqyESgBVS/dkdU9aubabtsXs6DBuWNU84Ma9859st4+0HDszrxxydhc88s9zjuh10UFb7yq5pmj9/ZUemlevy+Z1S1q5dnvvSrqkcMTy9fjgmL+13YMt45eBBmXLYEZn/1NMtP1s4eUpmXfuHJMm6p5+at66+tvU3Qybp9vnPpaxduzz1hS+nepMRWf+UMXnumwe0jPf7ybg8f8C3s3DatKzx9b3Sfp2eWTB5SnoecnBW3+OrafT5oZXosfPnUta+XR7ZeZd02mRENjjlB3nqG/u3jG987tl5ev+DsmDqtKy9z15pv846Wfjqq0mSx76iqRcAaH26fn6nlLVvn6e/+JVUjRie3mPH5Pn/986xet9zzsqkA7+ThdOmZfW9R6fdOj2zcAUbQvp+6Qspb98+1273uaw5ctNsdcapuXnPfVrGtzr9lFy26aezqG5e9n30/rzwh+vTffCgrLX5yFy7/efTpmPHjPj+If/1nAFYtWy4yxdS0b5dLt12p6y92abZ7sxT88evvbP/2e70H+WiTT6Vhrp5Oejxf+S5667PwNF7pKFuXi7dZsd03aBfdjx3XK7ZZfcizoL302+XL6S8Xftc9ZnPZa2Rm2abM0/Nn5d5fbc545Rcssmn01A3L//vsfvz/HXXZ+LlV2Xi5VclSbY/d1yeufQKzZAUVa8v7pzy9u1y+447p/umm2ST08bmb3t/M0mycMaM3PHFXZMk3UdummFjTshLl1yWDQ74f1k8b15u/+zO6dSvb0aefWbGf3XPYk7jQ1vV5gvAh9NqGyKXNXfu3PTs2TMvvvhiy+1jjjkmdXV1aWxszPe///1sscUWue+++/Kzn/0s7dq1S+fOnXP66aensrIyY8aMyUsvvZRevXqloaHhfeu88cYbGTNmTOrr69OuXbuceuqp6dq1a77//e+nrq4uCxcuzDHHHJMFCxbkueeey3HHHZcrr7wybdu2XVm/CgA+ITpuumnq7rknSbLgiSfSfvDg5cY7DBqU7t85OBU9eqR2woTM+vX5SZKG6S/n1e8enLXP+clKz0zrVrXZyMyZcHeSZN5jj6dy6JDlxjsOGZy1Dj0kbVbvkTl3js8b/3feO2NDh6TDRhvm5RPHrMzIK6zT5iNTs3SutY8+lqqhQ1vGOvTtk8U1NVn7oANTuXH/zL7zrixY+g+sC6dNz3P7fSsbnvfzYsSGf9N5880y+64JSZK5jz6W6mHvfG479u2bRbNr0uvbB6Zq4/556467Mn/y5HQaMTxlHTpk2LVXplBRkcmnnZm5jz5WrCkAACyn02abpWb83UmSund9L2nft08W1dRkrYMOSMeN+6fmzrtWuBkySdb+1OaZfsddSZJ/PvxI1hgxbLnxt555Nu06dUrz4sakUEhzc3PW22G7zJr4XL549WVpW12Ve08au8L1AVg19frUqEy5Y3yS5PWHHslamwxbbnzG0v1P0zL7n+79N8qUv96ZJJn94kvp1n/DlR2bD6nnFptn2tLjizfe6/ji6WfTdunrWygUkubmlrE1RgxLt403yl1HHLsyI8O/WX3U5nn9ziXbqbceeTTdhg17z/uNHHd67vvWwWluaspqG23U8pi5L03OahtusLLi/tdWtfkC8OG02obIBx54IPvuu28aGhoyadKkXHDBBS0Nkeeff34+9alP5Zvf/GbefPPN7LXXXrnjjjsyZsyYXHXVVVljjTVyySWX5Pzzz89mm22W+vr6XHvttXn99ddz++23v2/Ns846K/vuu2+22Wab/OMf/8g555yT73znO3nrrbfy+9//PrNmzcq0adOy7bbbZuONN87YsWM1QwKwQsqqqtJUW/vOD5qakvLypLExSTLn5ptTc/llaayrS6/zf536z2yXugnjU3v7bWnTs2eRUtOalVdVpXGZ91RzU+Ny76nZN9yUGb+/JI21del38YVZbYftM+fOJYt7ax92SF7/yc+KEXuFlFdXp3HuMnNtfGeuFV27pnrTTTP5xDFZOGVqBlz++9Q99VTm/P2+zLrlL2nXa50iJofllVdXZfGy+4LGphTKy9Pc2Jg23bpktZGb5IUTTs78KVMz9MpLUvvk02l46628fN6v8/rlV6ZDnz4ZdvVleWCLrZd8DgAAiqy8uiqNtcucEWmZY/U2S4/Vp570gyycMjX9L/t95j35dObce98K1WpbXZ36Zc5w39zY2HIslSSznn0ue907Povmz89LN96chjlz06Fb11Sv2ys3fnWvdOq9Xna59opcOnzz/2rOAKxa2lZXL3f2v6Zlvssnycxnn8t+90/IovnzM+nPN6d+zty8+dQz6ff5nfLCjbdk7c02TfXaa6VQVpbmpqZiTYP30a7TBx9fvPXsc9nnvvFZPH9+Xlz6+v7L5scckX+cfvZKzwzv1qa6Kos+4H2cJOt8fqe8/fykzH1pcpKk5uln0nOnz+aVm/+S7ptukg4ltJ1a1eYLwIdTVuwA72fUqFG57LLLcs011+T666/PoYcemoULFyZJJk+enJEjRyZJ1lhjjVRVVaWmpiZVVVUtl7AeOXJkXnzxxbz44osZMmTJXyKvvfbaWWuttd635gsvvJALLrgg++67b84777zMnj07G2ywQb7+9a/nyCOPzCmnnJImO0EA/gea6upSVln5zg8KhZbGtSSZ/bvfpbGmJlm0KHUTJqT9wAFFSEkpaayrS1llVcvtQqFsuffUmxf9Notn16R50aK8fef4dBw8MElS3qlT2vfrl9r7/7HSM6+oxtralFe98/kplL0z18U1NVk4bVoWvPBimhcvTs2Eu1M1ZMj7PRUUVWNtXcqr3vncpqysZaFu0eyaLJg6LfOWvpdn3XV3qocOzvzJU/LPP1yfJFkwZUoW1dSk7dLvQAAAxfZexzfvd6z+9oS7Uzl08Ps803/WUFubtu9zLNV90ID03mnH/G7g8Pxu42Hp2KN7+u26SxbOrsn0O8enadGivP3iS1lcvzAdenRf4QwArHoaamvTtnqZNbhl9j89Bg1Iv899NudvPCy/2mhoKnt0T//dvpwnL7k89bW12fv2G9Nv553yz8ef0HTTStXPXf74ovCu44s+n9sxvxkwPBf1X3J8seGuuyRJ2q3WKV033CCv3HNvUXLDshbV1qXifY6T/2X9r+2el35/WcvtyZdfmUW1tfnszX9Kz8/tmNlPPFky26lVbb4AfDittiFyWd27L78o1bdv3zzyyCNJkjfffDNz587Naqutlrq6usyYMSNJ8tBDD6V3797p06dPnnjiiZb7vvnmm+9bp0+fPjn66KNz2WWX5ZRTTslOO+2USZMmZd68ebnwwgtz5pln5tRTT02SFJae5h4AVsT8Rx9N1bbbJkk6DBuW+hcmtYyVVVWn7223ptCxY5KkcostsvCZZ4oRkxJS9/Aj6bz9Z5IklSOGZ/7zz7eMlVdXZ9CEO1K29D3VactPZ/6TTydJqkdtnrkltlA396FH0mX77ZIk1ZuMyLzn3pnrwukvp7yyY9r37p0k6bT55pk/adJ7PQ0U3dsPPZxuOyx5L3faZETqnnuuZWzB9JdTXlmZDuv3TpJ0HrVZ5k16IWvvPTobnPKDJEnbNdZIRXV1Gj7gOw4AwMo09+GHW47Vq971veTfj9U3y4JJL6xwrTf+8VB67/TZJMmaIzfNrInPtozVz5mbxQsXZPGChWluasr8mW+lfefOef3+B9L7s9snSSrXXDNtOnbMwlmzVzgDAKueV//xYPrutEOSZO3NNs3MZ5bZ/8ydm0ULFmbR0v3PvKX7n7U3HZFX738gV+60S1648Za8PXV6seLzH7z+j4ey/tLji7VGbpq3/sPxRbsunZMk62z5qUyf8LdiRIZ/M+PBh9JzxyXbqe6bbpK3n33u3+7TddjQzHzwoZbb3UYMz4wHHsodX9w1r9z8l9RNK53t1Ko2X2gtCv7nfx/wv9ag1V8yu6ysLPPmzcvxxx+fP/3pT0mSb3/72znxxBNz++23Z+HChfnRj36UNm3a5Mc//nEOPfTQFAqFrLbaajnjjDPStWvXPProo9ljjz2y9tprp0uXLu9b87jjjsvYsWNTX1+fhQsX5qSTTkrv3r1z3nnn5YYbbkibNm1y2GGHJUmGDx+eY489NhdffHE6d+68Mn4lAHyC1P719lRuuWV6X3ddkkJeP+7YdPrSLimr7Ji3r746M845J72vuDLNDQ2Zd//9qbv77mJHppWr+ctt6bT1Vtn4xuuTQiFTjzg6XXf9csorKzPz8ivz6pnj0v+P16SpoSFz/35f5oyfkCRp37dP6l9+ucjpP5pZf7k1nbfZKkNuviEpFPLi949Mj92+krLKyrx52RV58Yijs9Gvf5kkqX3k0dTcOb64geF9zLzl1nTdZutscsufUygU8uxhR2SN3b6S8srKvH7ZFXnu8KMz8Ne/TKFQyJyHH8msO+5KoU2bDPi/c7PJzX9Kmpvz3PePcrlsAKDVmP2X29J5660y6KY/pVAo5KXDj0r3Xb+S8sqOefPyK/PSEcdkg/P/L4VCIXMffuS/OlZ/6cabs+5222SPu25NoVDIHd85NBt97atpU1mZZ353aZ757SXZ486/pKmhIW9PnZZnL78qTYsWZe0tt8joe+5MygqZcOSxzgQDwEcy6c83p/d222bfCbelUCjk5oO+lwF7fjVtK6vyxMWX5Inf/j77jv9LGhsW5e0pU/PUZVemXafqbPWDE7L54d/Lwrfn5C8HH1bsafA+Xrzx5qy3/TbZa/ytSaGQ2799aPp/7atpU1WZpy++NE/+9pKMvmvp8cWUaZl42VVJki4b9MucqdOKGx6WeuWmW7LWtttkp9tvSQqF/OOQw9J7991SUVmZly65LO26dcuiurrlHlM7eUqGnnR8Bnzvu2mYMycPHHp4ccKvgFVtvgB8OIVmpzn82MycWVvsCAAU2cxRQ4tSt8cDTxalLh+/aUMGFqVu76cmFqXupEEbr/SaGz3z739BCv+Npwb0L0rdIc8+/5/vBADwEbw4eMBKr/lw7fyVXjNJ9p42rSh1AWg9frPuekWpe+DL04tSd1Vy6Xq9i1L3G9OnFaUun1y3b9B3pdfc6cXJK71mUpy5JsWbbzH06FFd7AiUkAmr9yx2BFqxz8x4rdgRSuOS2QAAAAAAAAAAAAAfREMkAAAAAAAAAAAAUPI0RAIAAAAAAAAAAAAlT0MkAAAAAAAAAAAAUPI0RAIAAAAAAAAAAAAlT0MkAAAAAAAAAAAAUPI0RAIAAAAAAAAAAAAlT0MkAAAAAAAAAAAAUPIqih0AAAAAAAAAAACA1q+QQrEjwAdyhkgAAAAAAAAAAACg5GmIBAAAAAAAAAAAAEqehkgAAAAAAAAAAACg5GmIBAAAAAAAAAAAAEqehkgAAAAAAAAAAACg5BWam5ubix3ik2rmzNpiR1ipZmw+tCh1V3/wyaLUhf+lxwdsVJS6w5+dVJS6wIqzvQAAAAAAoDV7dOPirGNv8px1bFhRPXpUFzsCJeTu1dcpdgRasW1nvFrsCM4QCQAAAAAAAAAAAJQ+DZEAAAAAAAAAAABAydMQCQAAAAAAAAAAAJS8imIHAAAAAAAAAAAAoPUrKxQ7AXwwZ4gEAAAAAAAAAAAASp6GSAAAAAAAAAAAAKDkaYgEAAAAAAAAAAAASp6GSAAAAAAAAAAAAKDkaYgEAAAAAAAAAAAASp6GSAAAAAAAAAAAAKDkaYgEAAAAAAAAAAAASp6GSAAAAAAAAAAAAKDkaYgEAAAAAAAAAAAASp6GSAAAAAAAAAAAAKDkVRQ7QLE9+OCDOfzww9OvX780Nzdn8eLFOe2003LRRRflzjvvzP3335+2bdsmSSZOnJjddtstl156aXr27Jkjjzwy1157bZFn0MoVClnr1FPTvn//NDc05PUTTkjD9Oktw90OOCCd99gjjbNnJ0leP+mkNEydmiTpMHRo1jjuuEzbe++iRIdWoVDIxuPOSPXAAWlqaMjEI47OgqnTWoY7DRuajU4dmxQKaZgxI08ffGjW3PXLWXv015IkZe3apXrQwPxt4LAsnju3OHMAVg7bCwAAAAAAWrNCIQPOPiOdlq5jP3P40Zm/7Dr28KHp/6OxKRQKqZ8xI08dfGiaGxsz+Lyfp0OvXmlubMzEI47JvJdeKtoUAEgKxQ4A/8Eq3xCZJKNGjcq5556bJLn33nszbty4dOnSJT169Mg999yTHXbYIUly0003pVevXsWMWnKqd9wxhbZtM3X33dNh2LCsceKJeeXb324Zbz9wYF47+ugsfOaZ5R7X7aCD0nnXXdM0f/7Kjgytyuo7fy5l7dvloZ13yWqbjMhGp/wwT3xjv5bxAeeekyf3/1YWTJ2WnvvsnfbrrJPXr742r1+9pFm7/1mn57Urr9bcBKsA2wsAAAAAAFqzNXb+XMrbtcsDn1+6jv2jH+bxfd9Zxx7003PyxP7fyvyp07LOPnunQ691UrlBvxTKy/Pgzruk2zZbZ4OTjssT+32riLMAAFo7l8x+l7lz56Znz55Jki984Qu5+eabkyRNTU2ZOHFiBg8eXMx4Jafjppum7p57kiQLnngiHd71++swaFC6H3xwel97bboffHDLzxtefjmvLHMbVlWdN98ss+66O0ky59HH0mnYkJaxjn37ZtHs2Vnv29/Kpn/+Y9p07pz5kye3jHcaOiRVG22Y1y67YmXHBorA9gIAAAAAgNasy6jNMnP83UmWrGOvtsw6dmW/vllUs2Qde7Mb/5g2XTpn3kuTM++lySlUVCSFQiqqq9K8eHGR0gMApUJDZJIHHngg++67b/bcc8+ceOKJ2WmnnZIkQ4YMydSpUzN//vw88MAD2XzzzYuctPSUV1Wlqba25XZzU1NSXt5ye87NN+eNk0/O9K9/PR033TRV222XJKm97bY0L1q00vNCa1NRXZ3Fte+cra25sSmFpZ+htt26pvPITfPKxb/Po1/dM1233jJdt9qy5b7rH35YJp/905WeGSgO2wsAAAAAAFqz8urq5a5StOw6dpuuS9axX77493l4tz3Tbasl69iN8+anw7q9stUD92TguWdn+oW/LVZ8AKBEaIjMkktmX3bZZbnmmmty/fXX59BDD83ChQuTJNttt13uuuuu3HTTTdlll12KnLT0NNbVpayysuV2oVBIGhtbbs/63e/SWFOT5kWLUjthQjoMGFCMmNBqLa6tTXlVVcvtQlkhzUs/Qw2zazJ/6rTMe+HFNC9enLfumpBOQ5f8JV1Fp06p3KBfau67vyi5gZXP9gIAAAAAgNassbY2Fe+zjr3oXevYM8dPyGrDhqT3wd/KrPF35++bb5X7t/lsBp/3s5S1a1esKQAAJUBD5Lt07959udtf+tKXcsMNN2TmzJlZd911i5SqdM1/9NFUbbttkqTDsGFZOGlSy1hZdXX63Xpryjp2TJJUbrFFFjzzTDFiQqv19kMPp/sOS86cutomI1L33PMtYwumT09FZWU6rN87SdJl1OapW/oZ67LFqMy65+8rPS9QPLYXAAAAAAC0ZjUPPpwey6xj1z77zjr2/OnTU15ZmY7LrmM/PymL3p6TRXOXXJFw0ds1Katok0K5NgcA4P1VFDtAa/CvS2aXlZVl3rx5Of744/PQQw8lSfr06ZOampp89atfLXLK0lR7++2p2nLLrH/ddUmhkNeOPTar7bJLyjp2TM3VV+fNc85J7yuvTFNDQ+bdf3/q7r672JGhVZlxy63pts3W2eyWG5NC8sxhR2bN3XZNeWXHvHbZFZl4+FEZ8uvzkkIhbz/8SN66464kSWW/vlkwfXqR0wMrk+0FAAAAAACt2Zu33Jpu226dzf9yYwqF5OlDj8xaX12yjv3qpVfkmcOPypALzkuhUEjNQ49k5h13Zfb9/8ign/80m930p5S1bZMXTjszjfMXFHsqAEArVmhubm4udohPqpkza4sdYaWasfnQotRd/cEni1IX/pceH7BRUeoOf3bSf74T0KrYXgAAAAAA0Jo9unFx1rE3ec46NqyoHj2qix2BEvL3NdYpdgRasa3efLXYEVwyGwAAAAAAAAAAACh9GiIBAAAAAAAAAACAkqchEgAAAAAAAAAAACh5FcUOAAAAAAAAAAAAQOtXKHYA+A+cIRIAAAAAAAAAAAAoeRoiAQAAAAAAAAAAgJKnIRIAAAAAAAAAAAAoeRoiAQAAAAAAAAAAgJKnIRIAAAAAAAAAAAAoeRoiAQAAAAAAAAAAgJKnIRIAAAAAAAAAAAAoeRoiAQAAAAAAAAAAgJKnIRIAAAAAAAAAAAAoeRXFDgAAAAAAAAAAAEDrV0ih2BHgAxWam5ubix3ik2rmzNpiRwAAAAAAAAAAgPfVo0d1sSNQQu5bo1exI9CKffrNV4odwSWzAQAAAAAAAAAAgNKnIRIAAAAAAAAAAAAoeRoiAQAAAAAAAAAAgJKnIRIAAAAAAAAAAAAoeRoiAQAAAAAAAAAAgJKnIRIAAAAAAAAAAAAoeRoiAQAAAAAAAAAAgJKnIRIAAAAAAAAAAAAoeRoiAQAAAAAAAAAAgJJXUewAAAAAAAAAAAAAtH6FQrETwAdzhkgAAAAAAAAAAACg5GmIBAAAAAAAAAAAAEqeS2YDAAAAAAAAAAAAH5umpqaMHTs2kyZNStu2bfPjH/846623Xsv4U089lTPPPDPNzc3p0aNHzj777LRr1+4j1/lYGyIffPDBHH744enXr1+am5uzePHinHbaaenbt+9//dxPPfVUfvazn6W5uTlNTU3ZZpttsv/++/9Xz3nEEUfkrLPOStu2bf/rfAAAAAAAAAAAAEBy5513pqGhIddcc02eeOKJnHnmmTn//POTJM3NzRkzZkx+8YtfZL311st1112X1157LX369PnIdT72M0SOGjUq5557bpLk3nvvzbhx43LBBRf818/7ox/9KGeddVb69u2bRYsWZfTo0Rk1alQGDBiwws/5r5wAAAAAAAAAAADA/8ajjz6arbbaKkkybNiwPPPMMy1jU6dOTefOnXPJJZfkhRdeyDbbbLNCzZDJSr5k9ty5c9OzZ888++yzOfXUU1NeXp527drl1FNPTVNTU4466qisueaaeeWVVzJ48OCccsopqa2tzUknnZSampokycknn5yNNtooa6+9dq644orstttu2XjjjXPVVVelbdu2uf7663PXXXelrq4uNTU1OeSQQ7LTTjvltttuyxVXXNGS5ec//3lefPHFnHPOOWnTpk2+9rWv5Re/+EVuvfXW/PCHP0zbtm3z2muvZcaMGTnzzDMzcODAXHfddbniiiuy2mqrpU2bNtl5552z2267rcxfIQAAAAAAAAAAALQ611xzTa655pqW23vuuWf23HPPJEldXV2qqqpaxsrLy7N48eJUVFSkpqYmjz/+eMaMGZP11lsv3/nOdzJo0KBsscUWHznDx94Q+cADD2TfffdNQ0NDJk2alAsuuCAnn3xyTjvttGy88ca58847c+aZZ+bYY4/NtGnT8tvf/jYdOnTIDjvskJkzZ+b3v/99Ro0alb333jvTpk3LCSeckKuuuiqnn356LrnkkowdOzavvPJKvvjFL+a4445LksyfPz+/+93vMnv27Oyxxx7ZfvvtM23atFx44YXp0KFDfvCDH+Tee+/NGmuskfr6+lx33XVJkl/84hctuddee+386Ec/yrXXXptrrrkmhx9+eH7zm9/khhtuSNu2bfONb3zj4/7VAQAAAAAAAAAAQElYtgHy3aqqqjJv3ryW201NTamoWNK+2Llz56y33nrp169fkmSrrbbKM8880zobIpe9ZPaUKVMyevToNDc3Z+ONN06SjBw5Mj/5yU+SJOuuu25LF2iPHj1SX1+fF154IQ888EBuvfXWJEvOMllfX5+JEyfmkEMOySGHHJKampqceOKJueaaa1JZWZmRI0emrKws3bt3T6dOnTJ79ux069Ytxx13XCorKzNlypQMGzYsSbL++uu/Z+5/5VtzzTXz2GOP5eWXX07fvn3ToUOHJMnw4cM/nl8YAAAAAAAAAAAAfIKMGDEiEyZMyM4775wnnngiG264YctYr169Mm/evEyfPj3rrbdeHnnkkey+++4rVGelXjK7e/fuSZZM4Pnnn0///v3z8MMPp3fv3kmSQqHwb4/p06dPdtlll3zpS1/KrFmzct1116VQKOSYY47Jb37zm2y44Ybp0qVLevbsmbZt2yZJJk6cmCR56623UldXlw4dOuQXv/hF7r777iTJfvvtl+bm5iRJWVnZe2Z9d5Z11103U6ZMycKFC9O2bds89dRTK3ydcgAAAAAAAAAAAFhVfPazn819993XckLF008/PTfddFPmz5+fPffcM6eddlqOOuqoNDc3Z/jw4dl2221XqM5Ku2R2WVlZ5s2bl+OPPz79+/fPqaeemubm5pSXl+f0009/38d/5zvfyUknnZRrr702dXV1+d73vpe2bdvmZz/7WX7wgx+ksbExhUIhgwcPzle/+tXceOONeeutt/LNb34ztbW1+eEPf5iqqqqMGDEiu+66azp27JhOnTplxowZWWeddT70PLp27Zpvfetb2XvvvdO5c+fU19e3nLITAAAAAAAAAAAAeG9lZWX50Y9+tNzP+vbt2/LfW2yxRf7whz/813UKzf86VeInxPXXX58pU6bk6KOP/p8+7+LFi3PRRRfl4IMPTpJ8/etfz+GHH56RI0e+72Nmzqz9n2YAAAAAAAAAAID/pR49qosdgRLywJq9ih2BVmzUP18pdoSVe8nsUlZRUZEFCxZk1113TZs2bTJkyJBsuummxY4FAAAAAAAAAAAA5BN4hsjWxBkiAQAAAAAAAABozZwhko/CGSL5IK3hDJFlxQ4AAAAAAAAAAAAA8N/SEAkAAAAAAAAAAACUPA2RAAAAAAAAAAAAQMnTEAkAAAAAAAAAAACUPA2RAAAAAAAAAAAAQMnTEAkAAAAAAAAAAACUPA2RAAAAAAAAAAAAQMmrKHYAAAAAAAAAAAAAWr9CsQPAf+AMkQAAAAAAAAAAAEDJ0xAJAAAAAAAAAAAAlDwNkQAAAAAAAAAAAEDJ0xAJAAAAAAAAAAAAlLyKYgfgk+PFwQOKUneDp58tSl34X3p6YP+i1B088fmi1OWTa9qQgUWpW7N48UqvOfzZSSu9JlCaZmw+tCh1V3/wyaLUBQD4X3ptxOCi1O352NNFqQtA6/Hy0EFFqbvuk88Upe6qZGqR1rHXf2piUeoWw6Mbb1SUups8t2qt2/9z5JCVXnPNh59a6TWT4sw1Kd58AfjvOEMkAAAAAAAAAAAAUPI0RAIAAAAAAAAAAAAlT0MkAAAAAAAAAAAAUPI0RAIAAAAAAAAAAAAlT0MkAAAAAAAAAAAAUPIqih0AAAAAAAAAAACA1q9QKBQ7AnwgZ4gEAAAAAAAAAAAASp6GSAAAAAAAAAAAAKDkaYgEAAAAAAAAAAAASp6GSAAAAAAAAAAAAKDkaYgEAAAAAAAAAAAASp6GSAAAAAAAAAAAAKDkaYgEAAAAAAAAAAAASl5FsQO0Ng8++GAOP/zw9OvXL83NzVm8eHFOO+20XHTRRZk4cWI6d+6cJGlsbMwpp5ySDTbYoLiBS0mhkD5nnpbKgQPS1NCQyUcem4XTprUMVw0bmt5jf5AUkkUzZ+aFQ76f5vr64uWF1qBQyEbjzkjVwAFpqq/P80cekwVTp7UMVw8bmg1+9MOkUEjDjJl59ruHpqm+PiPvuj2L585Nkix8+ZU89/0jizQBSFIoZL0zT0vHARunqaEh0446NvXTprcMr/HtA9Njr9FZNGtWkmT6sSekcpMR6b7nHkmSsnbt0nHggDwxdNM0Ln1ff9i6G487I9VL9zsTjzh6uc9Pp2FDs9GpY5d+fmbk6YMPzZq7fjlrj/5aS93qQQPzt4HDWj5PAP9ThULWOvXUtO/fP80NDXn9hBPSMP2d7WO3Aw5I5z32SOPs2UmS1086KQ2vvJKeZ52VNuusk0Lbtnnrl79M7V13FWsGAADFUyhkndN+nA4DNk5zQ0NePva4NCzzXbPHtw5I1z33bDmWeuX4E1M/ZUqSpKJbt2z4l5syee99Uz95clHiA1CiCoWse8aP02HAgDQ31Gf60cctt9a5+kEHpvtee2bxv9Y6jzsx9ZOnZM3vfTer7fjZFNq2ycxLLsusq64p1gz4IIVCei+zlj31XWvZa377wHTfa3TL6zvt2BNSP/3l9Pn5T9O21zpJU1OmHn1cFr7k+OJ9FQoZcPYZ6bR03f6Zw4/O/GXX7YcPTf8fjU2hUEj9jBl56uBD09zYmMHn/TwdevVKc2NjJh5xTOa99FLRptDqFQpZ+8enpsPGS97Hrx13/HJrjt0POCBd9vxaFi89Tn7txJPS8PLLWWfcuLRduuY445e/TO2ddxZrBh/NqjZfAD4UDZHvYdSoUTn33HOTJPfee2/GjRuXLl265JhjjsnWW2+dJPnb3/6Wn//85/nlL39ZzKglpevnd0pZ+/Z5+otfSdWI4ek9dkye/38HtIz3PeesTDrwO1k4bVpW33t02q3TMwsnTyliYii+Hjt/LmXt2uXRnXdJp01GpN/YH+Tpb+7fMt7/p2fnmQMOyoKp07LW1/dK+3XWycJXX02SPL7rHsWKDcvp8vmdUtauXZ770q6pHDE8vX44Ji/td2DLeOXgQZly2BGZ/9TTLT9bOHlKZl37hyTJuqefmreuvvajNUMmWX3nz6Wsfbs8tPMuWW2TEdnolB/miW/s1zI+4Nxz8uT+38qCqdPSc5+9036ddfL61dfm9auvTZL0P+v0vHbl1ZohgY9N9Y47ptC2babuvns6DBuWNU48Ma98+9st4+0HDsxrRx+dhc880/Kzzrvvnsa3385rRx2V8s6d0+fmmzVEAgCrpNV22jFl7dvlxa/slo7Dh6fnmJMz9YBvtYx3GDQoLx9xZBY8/czyD6yoyDpnnp6mhQtXcmIAPgk6f26nFNq1y6Rdlqx1rvPDkzN5v3f2Px0HD8q0w47I/GX2P1VbjErlyE0y6cu7paxDh6xx8EHFiM6H0OXzS17fZ5euZa/7wzF5cZm17I7vsZbdeafPJhUVeW6X3dJp662yzvHH5KUDv1OM+CVhjZ0/l/J27fLA55eu2//oh3l833fW7Qf99Jw8sf+3Mn/qtKyzz97p0GudVG7QL4Xy8jy48y7pts3W2eCk4/LEMp87ltdpxx1T1q5dJu/21XQYPixrnXxSpn/rne1O+0GD8sqRRy235thlj93T+HZNphx5ZMo7d06/W27OpBJpEFzV5gvAh6Mh8j+YO3duevbsmfnz5y/38zlz5qRjx45FSlWaOm22WWrG350kqXvs8VQOHdIy1r5vnyyqqclaBx2Qjhv3T82dd2mGhCSrbb5ZZo2fkCSZ++hj6TTsnc9Nx759s2h2TXoddGAqN+6fWXfelfmTJ6fTiOEp69Ahw669MoXyikw+/czMffSxYk0BUrXZyMyZcHeSZN67tv9J0nHI4Kx16CFps3qPzLlzfN74v/PeGRs6JB022jAvnzjmI9ftvPlmmXXXkrpz3vPzMzvrfftbqdq4f966Y8nn5186DR2Sqo02zPPHnfiR6wJ8WB033TR199yTJFnwxBPpMHjwcuMdBg1K94MPTkWPHqmbMCFvnX9+5v7lL5l7663v3Gnx4pUZGQCg1ajcbGTm3v23JMn8xx9PhyHLH0t1HDw4axzy3VT06JG54ydkxnm/SpL0PPmkzLr8iqxxyHdXemYASl/VMvufeY89no5D/n2tc81l1jr/+ctfpdO2W2fBc8+n78UXpryqOq+eeloxovMhVP+HtezKIYOz9tLX9+2la9kLp0xNoaI8KRRSXl2V5kXWaj5Il1GbZebSfy+e8+hjWW2ZdfvKfn2zqGbJun31gP6ZecddmffS5KRQSKGiIikUUlFdlWbrYR+ocuSmqf3bku3UgsffY81x8KCs/t3vpqJH99ROmJCZvzo/c275S+b8ZZk1x8bGlRn5v7KqzRdai0KxA8B/oCHyPTzwwAPZd99909DQkEmTJuWCCy7In/70p5x99tm56KKLUlZWltVXXz3HHHNMsaOWlPLqqjTWLnOWrcbGpLw8aWxMm65dU73pppl60g+ycMrU9L/s95n35NOZc+99xQsMrUBFVVUWz61tud3c2JRCeXmaGxvTpluXrDZyk7xw4slZMGVqhlxxSWqffDoNb72VV37167x++ZXp0KdPhl19WR7YYus0O5inSMqrqtJYu8z7uOmd7X+SzL7hpsz4/SVprK1Lv4svzGo7bJ85dy4529nahx2S13/ysxWqW1FdncXL7HeW/fy07dY1nUdumudPODnzp0zN8Csvzdwnn8rsv9+bJFn/8MMy+eyfruCMAT6c8qqqNC23fWxabvs45+abM/uyy9JUV5dev/51qrbbLnXjxydJyior0+u88zLjp7ZVAMCqqbyqKo3LrJksu9aYJDU33pS3Lrk0TXV16X3RBem0/Xap6No1i2fPSu3f7tEQCcAKKa9+1/7nXWudNX++MTN+f2maauvS97cXZrUdlux/2q3TMy99Y/+0XbdX+v3+N5m41XZFmgEfpOw/rGXPWmYte4OLL8yCHbbP/GefTbte62TI3yekomvXvLDMVYr4d+XV1ctdlWm5f/fqumTd/tnjl6zbb3LlpZnzxFOZP3lKOqzbK1s9cE/adO2ax/b+ZhFn0PqVVVUv/z5+13HynJtuyqxLl6w5rnvBr1O93XapXWbNcd3zf5V/nvOTomRfEavafAH4cDREvodlL5k9ZcqUjB49Op/61KeWu2Q2H11jbV3Kq6re+UFZWcuByOKamiycNi0LXngxSfL2hLtTOXSwhkhWeYvr6lLxrs/NvxobF82uyYKp0zJ/6edm9vi7Uz10cF658LdZMHVakmTBlClZNLsmbddYI/Wvv76y40OSpLGuLmWV77yPC4Wy5f7a7s2LftvyZfXtO8en4+CBmXPnXSnv1Cnt+/VL7f3/WKG6i2trl9vvFMoKLZ+fhtk1mT91WuYt/fy8ddeEdBo6JLP/fm8qOnVK5Qb9UnPf/StUF+DDWrJ9rGy5XSgUlts+zvrd71oaJmsnTEiHAQNSN358KtZaK+v++teZffnlmXPjjSs9NwBAa9BYV5fyqneOpZZda0ySmb+9uOVYau748ekwaGCqt9oyaU6qt9wyHQYMyLo/+0mm7v+tLJ45c2XHB6BELfm3rmX2P/+21vnO/mfOXePTYdCgNNbUZM5Lk9O8aFHqJ09J08L6VHTrlsWzZq3s+PwHTXV1Kf+Ia9mdtvxU5tx9T149/ay0XXut9L/u6jy93Y5prq9f6flLQWNt7XL/7rXsuv2id63bzxw/IasNG5LVd9w+s8bfnRd+fEbar712Rt5wbe7bavs0+R2/p6a62uXfx+86Tn7r4mXWHMdPSIeBA1M7fnzarLVW1r3g15l9WWmtOa5q8wXgwykrdoDWrnv37sWO8Ikx9+GH02X7JX/xVjVieOY//3zL2MLpL6e8smPa9+6dJOm0+WZZMOmFYsSEVmXOQw+n2w5LPjedNhmRec891zK2YPrLKa+sTIf1eydJVhu1WeY9/0LW3nt0+p3ygyRJ2zXWSHl1dRrefHOlZ4d/qXv4kXTe/jNJksp3bf/Lq6szaMIdKevYMUnSactPZ/6TTydJqkdtnrn33LvCdd9+6OF0X/r5WW2TEal77p26C6ZPT8Uyn58uozZP3aRJS/57i1GZdc/fV7guwIc1/9FHU7XttkmSDsOGZeHS7VCSlFVXp9+tt7ZsHyu32CILnnkm5d27p/cll+TNs87K29ddV4zYAACtwryHH0mn7ZZ81+w4fHgWPr/8sVT/O29vOZaq/tSnMv+pp/PS7nvmpT32zEtfG50Fzz6blw8/SjMkAB9J3TL7n8oRw7PgXfufgRP++s7+59NL9j91Dz2c1T6zTZKkzRqrp6xjxyyuqVn54fmPah9+JKt9hLXseU8+ncVz5rScNXRxzdsptKlY0pDFe6p58OH0WGbdvvbZd37H86dPT3llZTouu27//KQsentOFi39HS96uyZlFW1SKPc7fj/zHnk01Z/ZNknSYfi/rzlucPttLe/jqk99KguefjoV3bun92WX5p9nnpWaEltzXNXmC8CH4wyR7+Ffl8wuKyvLvHnzcvzxx+ehhx4qdqySN/svt6Xz1ltl0E1/SqFQyEuHH5Xuu34l5ZUd8+blV+alI47JBuf/XwqFQuY+/Ehq7hxf7MhQdDNvuTVdt9k6m9zy56RQyHOHHZE1dvtKyisr8/plV+T5I47OwPN/mRQKmfPwI5l1510ptGmTjX9xbkbc9KekuTnPHX6Uy2VTVDV/uS2dtt4qG994fVIoZOoRR6frrl9OeWVlZl5+ZV49c1z6//GaNDU0ZO7f78uc8ROSJO379kn9yy+vcN0Zt9yabttsnc1uuTEpJM8cdmTW3G3XlFd2zGuXXZGJhx+VIb8+LykU8vbDj+StO5ZcpruyX98smD79fzJ3gA9Se/vtqdpyy6x/3XVJoZDXjj02q+2yS8o6dkzN1VfnzXPOSe8rr0xTQ0Pm3X9/6u6+O2uOGZOy1VZLj+99Lz2+970kyfT99nPWAQBglTPntttTvdVW2eBPf0wKhbx81DHp/JVdUt6xMrOuvCpvnHV2+l17VZrqG1J33/2pnXB3sSMD8Anw9q23pdPWW2ajG69PUsi0I49Ol12/nPKOHfPWFVfltTPGZcM/XJ3mhobMvfe+zF261lk1avP0/8uNSVlZXjlxTNLUVNyJ8J5q/nJbVlu6ll0oFDLliKPTbdcvp+xda9nNy6xl1z7wYNY/95xsfMMfUmjTJq+eMS5NCxYUeyqt1pu33Jpu226dzf9yYwqF5OlDj8xaX12ybv/qpVfkmcOPypALzkuhUEjNQ49k5h13Zfb9/8ign/80m930p5S1bZMXTjszjfP9jt/P3NtvT9VWW6bPH/+QQqGQV485ZsmaY2Vlaq66Km+efU7Wv+rKNDc0pO7++1N7991Z64c/SPlqq2X1ww5NDjs0STLtm/+vJNYcV7X5AvDhFJqbm5uLHeKTaubM2mJHWKleHDygKHU3ePrZotSF/6WnB/YvSt3BE5//z3eCj2DakIFFqVuzePFKrzn82Un/+U4ASWZsPrQodVd/8Mmi1AUA+F96bcTgotTt+djTRakLQOvx8tBBRam77pPPFKXuqmRqkdax139qYlHqFsOjG29UlLqbPLdqrdv/c+SQlV5zzYefWuk1k+LMNSnefIuhR4/qYkeghDy81rrFjkArNvKNFT/p0f+Kc0kDAAAAAAAAAAAAJU9DJAAAAAAAAAAAAFDyNEQCAAAAAAAAAAAAJU9DJAAAAAAAAAAAAFDyNEQCAAAAAAAAAAAAJa+i2AEAAAAAAAAAAABo/QrFDgD/gTNEAgAAAAAAAAAAACVPQyQAAAAAAAAAAABQ8jREAgAAAAAAAAAAACVPQyQAAAAAAAAAAABQ8jREAgAAAAAAAAAAACVPQyQAAAAAAAAAAABQ8jREAgAAAAAAAAAAACVPQyQAAAAAAAAAAABQ8grNzc3NxQ7xSTVzZm2xIwAAAPAxmTRo46LU3eiZ54pSFz4JXh46qCh1133ymaLUBQAAAPgwevSoLnYESsgja61b7Ai0Ypu+8XKxIzhDJAAAAAAAAAAAAFD6KoodAAAAAAAAAAAAgNavUCgUOwJ8IGeIBAAAAAAAAAAAAEqehkgAAAAAAAAAAACg5GmIBAAAAAAAAAAAAEqehkgAAAAAAAAAAACg5GmIBAAAAAAAAAAAAEqehkgAAAAAAAAAAACg5GmIBAAAAAAAAAAAAEqehkgAAAAAAAAAAACg5GmIBAAAAAAAAAAAAEpeRbEDAAAAAAAAAAAA0PqVFYqdAD6YM0QCAAAAAAAAAAAAJe8jN0Q++OCD2WKLLbLvvvtmn332yejRozN58uT/KsTll1+eJLn++utzzjnn/Nv4dtttl/r6+v+qBgAAAKwUhUL6jjsjQ275cwZff13a9+693HDVsKEZ/Oc/ZvCN16f/by5IoV27d8ZGDM/g669byYGBFApZ98zTstGNf8qGf7g67Xqvt9zw6gcdmAET7siGf7h6yXjfPkmSNb/33Wx045/S/7ab022vPYuRHAAAAACAZazQJbNHjRqVc889N0ly7733Zty4cbngggtWOMT555+fffbZZ4UfDwAAAK1Ft89/LmXt2uWpL3w51ZuMyPqnjMlz3zygZbzfT8bl+QO+nYXTpmWNr++V9uv0zILJU9LzkIOz+h5fTeP8+UVMD6umzp/bKYV27TJpl11TOWJ41vnhyZm837daxjsOHpRphx2R+U8/0/Kzqi1GpXLkJpn05d1S1qFD1jj4oGJEBwAAAABgGSvUELmsuXPnpmfPntl3333TpUuXzJ07NxdeeGHGjh2b6dOnp6mpKYcffng233zz3HbbbbniiitaHvvzn/8811xzTebMmZOxY8dmyJAhefLJJ7P//vtn9uzZ2WuvvbLnnu/8df0bb7yRMWPGpL6+Pu3atcupp56arl275vvf/37q6uqycOHCHHPMMdl8881z/PHH5+WXX059fX0OOOCA7LzzzvnSl76UzTbbLJMmTUqhUMivfvWrVFdX5yc/+UkefvjhNDc35//9v/+Xz3/+87niiityww03pKysLCNGjMhxxx2Xv/71r7noootSUVGRnj17Zty4cSkrc9VxAAAA3tFp85GpmXB3kqT20cdSNXRoy1iHvn2yuKYmax90YCo37p/Zd96VBZOnJEkWTpue5/b7VjY87+fFiA2rtKrNRmbu3X9Lksx77PF0HDJkufGOQwZnzUMPSZvVe2TOnePzz1/+Kp223ToLnns+fS++MOVV1Xn11NOKER0AAAAAgGWsUEPkAw88kH333TcNDQ2ZNGlSLrjggrz44ov50pe+lM9+9rO58sor06VLl5x++umpqanJPvvsk1tuuSXTpk3LhRdemA4dOuQHP/hB7r333hx88MG5/PLLM3bs2Fx//fWpqKjIb3/727z22ms56KCDlmuIPOuss7Lvvvtmm222yT/+8Y+cc845+c53vpO33norv//97zNr1qxMmzYtdXV1efDBB/PHP/4xSXLfffclSebNm5cvfOELGTNmTI466qjcc889qaqqyquvvpqrr7469fX1+drXvpZPf/rTuf766zNmzJgMGzYsV155ZRYvXpybb745/+///b984QtfyA033JC6urp06tTpf/AyAAAA8ElRXl2dxrm1LbebGxuT8vKksTEVXbumetNNM/nEMVk4ZWoGXP771D31VOb8/b7MuuUvaddrnSImh1VXeXXVcp/bNL3zuU2Smj/fmBm/vzRNtXXp+9sLs9oO26Wia9e0W6dnXvrG/mm7bq/0+/1vMnGr7Yo0AwAAAAAAkv/BJbOnTJmS0aNHZ7311sv666+fJHnhhRfy6KOP5qmnnkqSLF68ODU1NenWrVuOO+64VFZWZsqUKRk2bNi/PfeAAQNSKBTSo0ePLFy4cLmxF154IRdccEF+85vfpLm5OW3atMkGG2yQr3/96znyyCOzePHi7LvvvqmqqsqYMWMyZsyY1NXVZZdddlnu+ZNkrbXWSn19fV5//fVMnDgx++67b0vW119/PWeccUYuvvjinHPOORk2bFiam5tzwgkn5IILLshVV12VPn36ZIcddliRXx8AAACfYI21tSmvqmy5XSgra2mqWlxTk4XTpmXBCy8mSWom3J2qIUMy5+/3FSUrsERjbd1yn9sU3vncJsmbF12cptolDZNz7hqfDoMGpbGmJnNempzmRYtSP3lKmhbWp6JbtyyeNWtlxwcAAAAAYKn/+pLZ3bt3b/nvQqGQJOnTp0/WXHPNfOc738nChQtz/vnnp6KiIr/4xS9y9913J0n222+/NDc3J0nL/y/7HO+lT58+2X///TNixIhMnjw5Dz/8cCZNmpR58+blwgsvzIwZMzJ69OgMHDgwEydOzHnnnZf6+vpss802+fKXv/yez9+nT59svvnmOfXUU9PU1JRf/epXWWeddfKzn/0sp5xyStq1a5cDDjggjz/+eO6///4ceuih6datW37wgx/kjjvuyK677vrf/goBAAD4BJn70CPpuuMOeevGm1O9yYjMe+75lrGF019OeWXHtO/dOwunTUunzTfPm1deVcS0QJLUPfxIVvvs9qm56ZZUjhieBc9Pahkrq67OwAl/zcStt0/T/Pmp/vSn8tbV16ZQVsjqB+6fGRdclDZrrJ6yjh2zuKamiLMAAAAAAOC/umR2WVlZ5s2bl+OPPz5/+tOfWsZHjx6dk08+Ofvss0/q6uqy9957p6qqKiNGjMiuu+6ajh07plOnTpkxY0aSpG/fvjn66KPzqU996gPrHnfccRk7dmzq6+uzcOHCnHTSSendu3fOO++83HDDDWnTpk0OO+yw9OjRIzNnzsxXvvKVdOzYMfvvv38qKt57qtttt10eeuih7L333pk/f3522GGHVFVVZaONNsruu++eLl26ZI011sjQoUNTV1eX/fbbL507d05lZWW23XbbFfn1AQAA8Ak26y+3pvM2W2XIzTckhUJe/P6R6bHbV1JWWZk3L7siLx5xdDb69S+TJLWPPJqaO8cXNzCQt2+9LZ223jIb3Xh9kkKmHXl0uuz65ZR37Ji3rrgqr50xLhv+4eo0NzRk7r33Ze74CUmSqlGbp/9fbkzKyvLKiWOSpqbiTgQAAAAAYBVXaF729Iz8T82cWVvsCAAAAHxMJg3auCh1N3rmuaLUhU+Cl4cOKkrddZ98pih1AQAAAD6MHj2qix2BEvJ4z/WKHYFWbPhr04sdIWXFDgAAAAAAAAAAAADw31qhS2YDAAAAAAAAAACwaimUFYodAT6QM0QCAAAAAAAAAAAAJU9DJAAAAAAAAAAAAFDyNEQCAAAAAAAAAAAAJU9DJAAAAAAAAAAAAFDyNEQCAAAAAAAAAAAAJU9DJAAAAAAAAAAAAFDyNEQCAAAAAAAAAAAAJU9DJAAAAAAAAAAAAFDyNEQCAAAAAAAAAAAAJU9DJAAAAAAAAAAAAFDyKoodAAAAAAAAAAAAgNavUCh2AvhgzhAJAAAAAAAAAAAAlDxniASAj9HkwQOKUrfv088Wpe6kQRsXpe5GzzxXlLoAH8Ybmw4uSt21Hnm6KHVXJfY/UHrWffKZYkdYqaYNGViUur2fmliUunz8Xh46aKXXnLN48UqvmSSDJz5flLoAtB7PDOxflLqD7IM+dhMHFmcde+BE6wj8bz01YOVvp4Y8W5xtVDHmmhRvvgD8d5whEgAAAAAAAAAAACh5GiIBAAAAAAAAAACAkqchEgAAAAAAAAAAACh5GiIBAAAAAAAAAACAkqchEgAAAAAAAAAAACh5GiIBAAAAAAAAAACAkqchEgAAAAAAAAAAACh5FcUOAAAAAAAAAAAAQOtXKBQ7AXwwZ4gEAAAAAAAAAAAASp6GSAAAAAAAAAAAAKDkaYgEAAAAAAAAAAAASp6GSAAAAAAAAAAAAKDkaYgEAAAAAAAAAAAASp6GSAAAAAAAAAAAAKDkVRQ7wIp68cUXc/bZZ2fBggWZP39+ttlmmxx66KEpFAr/dt/jjz8+O++8c7beeut/G7vnnnvyxhtvZM8991wZsQFgiUIh6595WjoOHJDmhoZMPvLY1E+b1jK85re/ldX33jOLZ81Okkw55vjUv/Jq+v7sJ2m33rpprK3LtBNOysKp0977+VuTQiF9zzo9lQMHpLm+IS8eeUwWLjPXqmFDs/4pP0gKhSyaMTOTDjkszfX1S8ZGDM/6J5+Yp3fbo0jhAT5GhUJ6/vjHaT9g4zTXN+TV445Lw/TpLcPdDzwgXfd8Z1/w2oknpn7KlCRJebdu2eDmmzJ1n31TP3lyUeIDUKIKhax35mnpOGDjNDU0ZNpRx6Z+2jv7nzW+fWB67DU6i2bNSpJMP/aEVG4yIt33XHJMXtauXToOHJAnhm6axrlzizIFWplCIeue8eN0GDAgzQ31mX70ccu9p1Y/6MB032vPLP7Xe+q4E1M/eUrW/N53s9qOn02hbZvMvOSyzLrqmo9cd6NxZ6Rq4IA01dfn+SOPyYJlviNXDxuaDX70w6RQSMOMmXn2u4emael3zTbdu2XkHbfliT1GZ/5LjqUA+AgKhWy4zP5n0nvsf/ots/957l37n03vuC1P2v+0XoVCNhz3zlr2e72+fX/0gxRaXt/D0rRoUTb66bh07Nc3zY2Nef77R2XhMsdCsNItPU6uHjggTQ31ee6If38fb3jqO9upiQcv2U6t9/3vpcdOO6bQtk1e/d0leeOKq4s3h49iBee72fjbs3jpd9oFL7+S5w47skgTAODjUJINkXPnzs2RRx6Z//u//0vv3r3T2NiY73//+7n66quz1157faTneq8mSQD4uHX5/E4pa98+E7/4lVSNGJ71xo7JC//vgJbxysGDMvnQIzLvqadbfrbG/t9M47x5mfiFL6d93z7pffqP8/xe+xQj/kfS7fOfS1m7dnnqC19O9SYjsv4pY/LcN9+Za7+fjMvzB3w7C6dNyxpf3yvt1+mZBZOnpOchB2f1Pb6axvnzi5ge4OPTaacdU2jXLpN33S0dhw/PWiefnOnf+lbLeIdBg/LKEUdmwTPPLP/Aioqsc/rpaV64cCUnBuCToMvnd0pZu3Z57ku7pnLE8PT64Zi8tN+BLeOVgwdlymFHZP4y30UWTp6SWdf+IUmy7umn5q2rr9UMSYvOn9sphXbtMmmXJe+pdX54cibv984xTcfBgzLtsCMy/+l3jmmqthiVypGbZNKXd0tZhw5Z4+CDPnLdHjsv+a756M67pNMmI9Jv7A/y9Df3bxnv/9Oz88wBB2XB1GlZ6+t7pf0662T+5MkpVFSk/zlnpcmxFAAroPvS/c9jS/c/fcf+IM8ss//Z6KdnZ+Iy+59266yTBUv3PxvZ/7R6/3p9H9/5y0tf3zF5Zpm17I1+Oi4TD/j2Mq9vz1RuuEGS5PEv7prOn9oi/U75wXKPgZWtx86fS1n7dnlk6XZqg1N+kKe+8c52auNzz87T+y/ZTq29z5Lj5LZrrJ7VRm6aR77w5ZR37JB1v/udIs7go1mR+S589dUkyWNfcTIOgE+qkmyIvOuuu7L55pund+/eSZLy8vKcddZZadOmTU466aT885//TE1NTbbeeuscfvjhLY9buHBhTjjhhLz++utZtGhRxowZk6lTp2bKlCkZPXp0jjzyyFx77bVJkq997Wv56U9/mj/96U+ZPn16ampqMmfOnOy9997561//mqlTp+ass87KsGHDVv4vAICS12mzzfL2+LuTJHWPPZ6qoUOWG68aMjhrH3ZI2vTokbfvHJ/X/++8dNhww5bHLJw8JR026LeSU6+YTpuPTM2Eu5MktY8+lqqhQ1vGOvTtk8U1NVn7oANTuXH/zL7zriyYvOTsZwunTc9z+30rG57382LEBvjYVY4cmdq//S1JMv/xx9NxyODlxjsMHpweh3w3bXr0yNzxEzLzV79Kkqx90kmZdcUVWf27313pmQEofVWbjcycpcfn8x57PJXv+i7SccjgrHXoIWmzeo/MuXN83vi/894ZGzokHTbaMC+fOGZlRqaVq9psZObeveSYZt5jj6fjkH9/T625zHvqn7/8VTptu3UWPPd8+l58YcqrqvPqqad95Lqrbb5ZZo2fkCSZ++hj6TTsnbod+/bNotk16bX0u+asO+/K/KVn1e43dkxeu+SyrHfY91Z0ygCswjpvvllmv8/+p0Pfvlk8uybrHHRgqpbufxYs3f/0HTsmr19yWda1/2nVVtt8ZGYvXYOf++hjqR62/Fr2oqWvb2XL6zslCyZPyay/3pkkaderZxpmvlWM6NCi8+abZfZd72ynqt/rOPnbS7ZTb92x5Dh5rb32yLznns+QS36biurqvDj21GLF/8hWZL6dRgxPWYcOGXbtlSlUVGTyaWdm7qOPFWsKAHwMyoodYEXMmDEjvXr1Wu5nlZWVmTFjRoYNG5bf/va3ueqqq3LVVVctd5+rr746PXv2zDXXXJMzzzwzTz755Ieq1759+/z2t7/NjjvumL/97W/59a9/nYMOOii33HLL/2xOAKxayqur0lj7zhlVmhsbk/Lylttv/fnGTD32hDy3++hUbz4ynT+7feY/MzFdPrt9kiWXkm671ppJWevflZdXV6dxbm3L7WXnWtG1a6o33TRv/P6SPLPH6HTe6tNZbatPJ0lm3fKXNC9eVJTMACtDeVVVmmrfe/uYJG/feFNeO/GkTNlr71SO3DTV222XLrvvnsWzZ6XunnuKERmAT4Dyqqo0Lrv/aVp+/zP7hpsy/bgTMmn30anabNOstsP2LWNrH3ZIXv/Jz1ZmXEpAeXXVct/58q73VM2fb8z040/MC3vslarNRma1HbZLRdeuqRw6JFMO+m6mH39i1l+BP4SrqKrK4uW+azalsLRum25dstrITfLq7y7JE7uPTpettkyXrbbMmnt+LYtmzc7sCX9b8QkDsEor/4D9T9tuXdJp5CZ5zf6nZFVUVb/r9W1c5viiazqN3DSv/e6SPPn/2bv3AKnLen/g79nlvrsgIJoEysUboICiopUYpueo3b1jkllmpwwvSGlGZnayJY55Ek+W/bQUL6il5b2TaGF2TEALFBQEEQwVlOWyLJdld39/SKuk4g0ZRl6vv5zvM/N9Ps8MzvPMzHuf79HHp+OBH84267/LbmpoyO7jLskuF30/i+/w+zHFVV5VmXWv+syX11kn/+Oqq/PoUcen05CX36daduqUqgH9M/1LX8kTo85Nv59dVqTq3753Mt6GVasy/39+lr8de8LL4718XPNjAHh/KMkdIrt27ZoZM2ZscGzBggV5/vnnM3369Dz00EOprKzM2rVrN7jP3Llzmy+Rveuuu2bXXXfNLbfc8rp9NDU1Nf933759kyRVVVXZeeeXd+Pq0KFD1qxZs8nGBMDWpWFFbcoqK185UFaWNDQ033z+iiubf6Rceu99qdhjj/zj0svSdpdd0veWm7Li4SkvX067sXFzl/62NaxYkfLKiubbhVeNdV1NTVbPm5dVs2YnSWru/2Mq+/fPsgceLEqtAJtTQ21tyipeeX/817ngxauuag5MrrjvvrTdo18qP/KRpCmp/PBH0rZv33T/8cWZd8qXs27x4s1dPgAl6uX555XPIoXChvPPC7/Y8LNIuz37Zdm9E1Pevn3a7LxzVvzl/zZ7zWzZGlbUbvCZL6/5N/XKmmbZxPvSdo890lBTk2VPzUlTfX3WzJmbxtVr0qJz56x76aW33O+62tq0+JfP1U3r+61fUpNVT89L3frPmkvu+2OqBuyZbQ89JE1NTek45COp3KNf+l72k0z7/MlZu8haCoC3pqG2NuVvcf55af380/nQQ5JXzT99LvtJppt/tkjral/7XfY/X991r7u+6J+l67/LfmLEWWn1/Yuy99235+EDh6axbtXmHwDkn+vzjb9Prfzn+9TEl9+n6mtqUjf75fV53Zw5aVy9Ji237Zz6F9/6+rxY3sl4F1xxZVY9PS9Jsmru3NTX1KTV9ttnzcKFm7t8KFmFQqHYJcBGbfnbSr2OoUOH5oEHHsj8+fOTJPX19amurs7MmTNTVVWViy++OF/84hezevXqDYKNvXv3zvTp05O8HKA8++yzm9tat26dl156KQ0NDVm+fHmeffbZ5jb/IwOwqa2YPDkdP3Zwkpd3e1z1xBPNbeVVVen/x3tT1q5dkqT9Rz6UldOmpXLggKx4+OHMOPLYLLn7nqx+Zn5Ran+7lj88pXmsVYP2zsqZr4x19TPzU17RLm169EiStB88OHVPPlmMMgE2u5VTpqRq6NAkSbu99srqV73/lVVVZdf//X3zXFDxoQ9l1fTpmXvscZl73HGZe/zxWTVjRhaMPFsYEoC3pXbylGzzsZfnn4q990rdv3wW2eP+P7zqs8iHU/f3l79Lq9p/cJZP+vPmL5gtXu3kKWl/8Cv/plY9seGapt/9/9v8b6rqwx9K3bTpqX14cjoMPShJ0nL77VLWrl3W1dS8rX6XPTw5nQ95+bNm+0F7Z+XMmc1tq56Zn/KKirTt2SNJ0mH//bLyiVl55NNH5dHPHJ1HP3tMah97PDO+foYwCgBvy9uZf7ZZP/88un7++dv6+Wem+WeLtezhKRu8vrWv+i571frvsl9ZXwzOyieezPbHHJUdTz8tSdJQtypNjY1Jw5a/kQHvX0v/5X2q9s3ep56claUPTU6ngz+aJGm1/fYpr2ib+iVvb31eLO9kvF1POD67fO/8JC+Pt0VVVda+8MJmrx2A905J7hBZWVmZ6urqjB49Ok1NTVm5cmWGDh2aAw44ICNHjszUqVPTtm3b7LTTTlm0aFHz444//vicd955OfHEE9PQ0JDzzjsvs2e//NcAXbp0yYc//OEcffTR2XHHHbPTTjsVa3gAbAWW3HVPOgw5MP1uvzUpFDLnzLPT+bOfSXlFuyy69vos+OGY9L3lpjSuWZPlf34wSyfenxadOqb7OaOyw1e/koblyzPnrG8UexhvyUt33Z1tDjow/e/4bVIoZPYZI9PlyM+krKIiL4y/LrPPGpXd1l9+YcWUqam5977iFgywmSy/5/ep+siB6X3Lb5JCIc+O+ka2+fSnUtauIktuuCHP/2hsek24IU1r16b2wb9kxf1/LHbJALwP1Nx1T9oPOTB9brslKRTy9Fmj0umzn055RUUWX3t9nq3+UXb/zY1pXLs2yx94MMvuuz9J0qZ3r6yZXxp/lMXmtfTue9J+yEey2223JClk3shR6fjZT6e8Xbu8eN0N+ccPf5Rdfz0hTWvXZvmfH8zy9f+mKvcfnN3vui0pK8uC877ztq+AsPjOu9PpoCEZdOfvkkIhM08/K9sf+ZmUV1Rk4fjr8sRZo9Lv8suSQiHLJk/JS/dOfA9GD8DWZvGdd6fjQUOy9/r554nTz8p26+ef59bPP33NPyXrxTvvTqeDDsxed/42KRTy5OkjN3h9nzxrVPpcfllSSJZPnpol996XsnZts/tPfpyBv/t1Ci1b5qnvXJBGVxmkiF69Ti4UCpnxL+vkmWeOSr+fXZbCP9+n/vDy+1THAwZn3/+9Mykry5PnfLskrlCWvLPxFlq2TN9xl2TQHbcmTU2ZecbZzbtKAvD+UGh69RaKbFKLF68odgkAFNmcPfsWpd/e02cUpd8n9+hTlH53e2zmm98JoEie22fPovS7w5TpRekXgC3HvP79itJvj2mPF6Vf3nvzB+yx2ftctm7dZu8zSfZ8/Ik3vxMA72uP9du9KP3uYQ56zz3erzjfY/d73PfYbFrT+m7+96n+M4rzHlWMsSbFG28xdOlSVewSKCHTe/Qsdglswfac93SxSyjNS2YDAAAAAAAAAAAAvJpAJAAAAAAAAAAAAFDyBCIBAAAAAAAAAACAkicQCQAAAAAAAAAAAJQ8gUgAAAAAAAAAAACg5AlEAgAAAAAAAAAAACWvRbELAAAAAAAAAAAAYMtXKBS7Atg4O0QCAAAAAAAAAAAAJU8gEgAAAAAAAAAAACh5ApEAAAAAAAAAAABAyROIBAAAAAAAAAAAAEqeQCQAAAAAAAAAAABQ8gQiAQAAAAAAAAAAgJInEAkAAAAAAAAAAACUvEJTU1NTsYt4v1q8eEWxSwAAAAAAAAAAgDfUpUtVsUughDzWs2exS2ALtsfTTxe7BDtEAgAAAAAAAAAAAKVPIBIAAAAAAAAAAAAoeS2KXQAAAAAAAAAAAABbvkKhUOwSYKPsEAkAAAAAAAAAAACUPIFIAAAAAAAAAAAAoOQJRAIAAAAAAAAAAAAlTyASAAAAAAAAAAAAKHkCkQAAAAAAAAAAAEDJE4gEAAAAAAAAAAAASp5AJAAAAAAAAAAAAFDyBCIBAAAAAAAAAACAkicQCQAAAAAAAAAAAJQ8gUgAAAAAAAAAAACg5LUodgGbyuzZszN27NisWrUqdXV1OeiggzJixIgUCoVilwYAAAAAAAAAAFDyRLHY0r0vdohcvnx5Ro4cmfPOOy/jx4/PTTfdlFmzZmXChAnFLg0AAAAAAAAAAADYDN4XO0ROnDgxgwcPTo8ePZIk5eXlGTNmTFq2bJlvf/vbef7551NTU5MhQ4bkzDPPzLnnnptWrVrlH//4RxYtWpTq6ur069cvN998c2644YY0NjbmYx/7WEaMGJG77747v/rVr1JWVpZBgwZl1KhRGTduXB599NHU1dXlBz/4QXr37l3cJwAAAAAAAAAAAAC2cu+LHSIXLVqU7t27b3CsoqIiixYtysCBA3PllVfmhhtuyA033NDc3rVr11x55ZUZPnx4brzxxrz00kv5xS9+keuvvz633HJLVqxYkYULF2bcuHH51a9+lRtuuCEvvPBCHnzwwSRJr169MmHCBGFIAAAAAAAAAAAA2AK8L3aI7Nq1a2bMmLHBsQULFuT555/P9OnT89BDD6WysjJr165tbu/Tp0+S5AMf+EAeeeSRLFiwILvsskvatGmTJDnvvPMybdq0LFmyJKeeemqSZOXKlVmwYEGSpGfPnptjaAAAAAAAAAAAAMBb8L7YIXLo0KF54IEHMn/+/CRJfX19qqurM3PmzFRVVeXiiy/OF7/4xaxevTpNTU1JkkKhsME5dtxxx8ydO7c5NHn66aenc+fO2WGHHXLVVVdl/PjxOfHEEzNgwIAkSVnZ++KpAwAAAAAAAAAAgPeF98UOkZWVlamurs7o0aPT1NSUlStXZujQoTnggAMycuTITJ06NW3bts1OO+2URYsWve45OnXqlC9/+cs58cQTUygUMnTo0Hzwgx/MF77whQwfPjwNDQ354Ac/mMMPP3wzjw4AAAAAAAAAAAB4M4Wmf26ZyCa3ePGKYpcAAAAAAAAAAABvqEuXqmKXQAmZ0btXsUtgC9Z3ztxil/D+uGQ2AAAAAAAAAAAAsHUTiAQAAAAAAAAAAABKXotiFwAAAAAAAAAAAMCWr6xQKHYJsFF2iAQAAAAAAAAAAABKnkAkAAAAAAAAAAAAUPIEIgEAAAAAAAAAAICSJxAJAAAAAAAAAAAAlDyBSAAAAAAAAAAAAKDkCUQCAAAAAAAAAAAAJU8gEgAAAAAAAAAAACh5ApEAAAAAAAAAAABAyROIBAAAAAAAAAAAAEqeQCQAAAAAAAAAAABQ8loUuwAAAAAAAAAAAAC2fIVCsSuAjROIZJNZvP+AovTb5aG/F6VfAAB4K+b171eUfntMe7wo/QIAAAAAAECxuGQ2AAAAAAAAAAAAUPIEIgEAAAAAAAAAAICSJxAJAAAAAAAAAAAAlDyBSAAAAAAAAAAAAKDkCUQCAAAAAAAAAAAAJU8gEgAAAAAAAAAAACh5ApEAAAAAAAAAAABAyROIBAAAAAAAAAAAAEpei2IXAAAAAAAAAAAAwJavUCgUuwTYKDtEAgAAAAAAAAAAACVPIBIAAAAAAAAAAAAoeQKRAAAAAAAAAAAAQMkTiAQAAAAAAAAAAABKXlEDkbNnz86pp56a4cOH56ijjsqll16apqamt32eD3/4w0mSK664ItOmTXvd+8yfPz8HH3zwBuevr6/PwQcfnBUrVryzAfDmCoV84Pv/mR43/zo7XXd9Wu600wbNnb74pfS6+57sdN312em669OqZ8/mtrYDBmSn667f3BUDAMDmUShkpzEXpc/tt2a339yY1j02XCtv/5VTsscf781uv7kxu/3mxrTp3Sudjz26+XafO36bQU/PSnn79kUaAAAAAAAAAGxZWhSr4+XLl2fkyJEZN25cevTokYaGhpxxxhmZMGFChg0b9o7Oeeqpp75h24477pgdd9wxDz/8cAYPHpwkue+++zJ48OBUVVW9o/54c1WH/lvKWrfKvGOOTtuBA/OBb52XBf/xleb2Nv36ZeE3RmX1Y49t8LjOp56aDp/5bBrr6jZ3yQAAsFl0PPzfU9a6dWZ+8rOp2HuvdP/ud/LUyac0t1fsuUfmnn5W6qZNbz62es7cvHTTr5MkO170/bw44aY0LF++2WsHAAAAAACALVHRApETJ07M4MGD06NHjyRJeXl5xowZk5YtW+bb3/52nn/++dTU1GTIkCE588wzc+6552bp0qVZunRpLr/88owdOzZPPfVUunfvnrVr1yZJzj333BxxxBE54IADct5552XBggVpaGjIySefnCOOOCLHHntsfvvb3zYHIn/zm9/ka1/7Wu65555cd911zbX95Cc/SZKceeaZaWpqSn19fb73ve9lt912y09/+tPce++9aWhoyLBhw3L88cdv3ieuxLTbZ5/UTpqUJFn1t7+lzZ57btDedo89su1/fDUtunTJivvvz0s/uzxJsvaZ+Xn2a19N1/+6eLPXDAAAm0Plfvtm2f1/TJKsfOTRVAzov0F7u/57ZocRp6Xldl2y7N778ty4/3mlbUD/tN1t18w/7zubs2QAAAAAAADYohXtktmLFi1K9+7dNzhWUVGRRYsWZeDAgbnyyitzww035IYbbmhu33///TNhwoT87W9/y5o1a3LTTTfl7LPPzqpVqzY4z4033piOHTtmwoQJ+eUvf5n//u//zpIlS3LIIYdk8uTJWb16dRYtWpQXX3wxAwcOzLx583LFFVdk/Pjx6dmzZ/785z9n2rRpqaqqyi9+8YuMHj06tbW1mTFjRiZNmpSbb745EyZMyFNPPfWOLvG9NSmrrEzjqy9J3tiYlJc331x2xx157jujM+/Ez6XdPvukcujBSZIVv78nTfX1m7tcAADYbMorK9PwqrVyU2PDBmvlJb+9Pc+c8608efTxqdxvn3Q45GPNbV1PPy0LL/7vzVkuAAAAAAAAbPGKtkNk165dM2PGjA2OLViwIM8//3ymT5+ehx56KJWVlc27PyZJz549kySzZ89O//79m8+zww47bHCeOXPm5EMf+lCSpLKyMr17986CBQsyYMCAHHLIIbn33nuzcOHCHHXUUUmSzp0755xzzklFRUXmzp2bgQMHZsiQIZk3b16+9rWvpUWLFvnqV7+ap59+Ov379095eXnatm2b0aNHv2fPz/tFY21tyioqXjlQKCQNDc03l/zyl2msfflH4Nr770+bfn1Te/99m7tMAADY7Bpqa1NWUdl8u1Ao22Ct/MIvrmwOTC69976027Nflt07MeXt26fNzjtnxV/+b7PXDAAAAAAAAFuyou0QOXTo0DzwwAOZP39+kqS+vj7V1dWZOXNmqqqqcvHFF+eLX/xiVq9e3bwLY6FQSJL06tUrf/vb35IkL7zwQl544YUNzt27d+9MmTIlSVJbW5tZs2alW7duSZJjjjkmd9xxR+6999586lOfyooVK3LppZfmkksuyX/+53+mdevWaWpqyl//+tdst912ueqqq/LVr341P/7xj9OrV6/MmDEjjY2Nqa+vz8knn7xBYJPXqps6NZUf/WiSpO3AgVkz68nmtrLKqvS+5+4U2rVLklQccEBWP/ZYMcoEAIDNrnbylGzzsaFJkoq990rdE080t5VXVWWP+/+QsvVr5fYf+XDq/j49SVK1/+Asn/TnzV8wAAAAAAAAbOGKtkNkZWVlqqurM3r06DQ1NWXlypUZOnRoDjjggIwcOTJTp05N27Zts9NOO2XRokUbPPaQQw7J1KlTc8wxx6Rr167p2LHjBu3HHntsvvOd72TYsGFZs2ZNvv71r6dz585JXg5L1tXVpXfv3qmqqkpTU1P23nvvfPazn027du3Svn37LFq0KAcffHDOOuusXH311SkrK8tpp52WPn365MADD8ywYcPS2NiYYcOGpVWrVpvtOStFK/7396n4yEfS4+abkxSy8Jxvpv0nP5WyinZZOmFCFv3Xf6XHddenae3arPzLX1L7xz8Wu2QAANgsau66J+2HHJg+t92SFAp5+qxR6fTZT6e8oiKLr70+z1b/KLv/5sY0rl2b5Q88mGX33Z8kadO7V9as/8MyAAAAAACAzalQtO334K0pNP1z+0U2ucWLVxS7hM1q8f4DitJvl4f+XpR+AQDgrZjXv19R+u0x7fGi9AsAAAAAQGnp0qWq2CVQQmbvvnOxS2ALtssTTxW7hOJdMhsAAAAAAAAAAABgUxGIBAAAAAAAAAAAAEqeQCQAAAAAAAAAAABQ8gQiAQAAAAAAAAAAgJInEAkAAAAAAAAAAACUPIFIAAAAAAAAAAAAoOQJRAIAAAAAAAAAAAAlTyASAAAAAAAAAAAAKHkCkQAAAAAAAAAAAEDJa1HsAgAAAAAAAAAAANjyFQqFYpcAG2WHSAAAAAAAAAAAAKDkCUQCAAAAAAAAAAAAJU8gEgAAAAAAAAAAACh5ApEAAAAAAAAAAABAyWtR7ALY9Kb13b0o/faf8URR+gUAgC1Zj2mPF7sEAAAAAAAA2CrYIRIAAAAAAAAAAAAoeQKRAAAAAAAAAAAAQMkTiAQAAAAAAAAAAABKnkAkAAAAAAAAAAAAUPJaFLsAAAAAAAAAAAAAtnyFQrErgI2zQyQAAAAAAAAAAABQ8gQiAQAAAAAAAAAAgJInEAkAAAAAAAAAAACUPIFIAAAAAAAAAAAAoOQJRAIAAAAAAAAAAAAlTyASAAAAAAAAAAAAKHkCkQAAAAAAAAAAAEDJE4gEAAAAAAAAAAAASl6LYhfwTs2ePTtjx47NqlWrUldXl4MOOigjRoxIoVB42+eaNGlSnnvuuRx33HFv+THjxo3Ltttum2HDhr3t/oqmUMhuP/phqvr1TePaNZl51jey6ul5zc1VAwdk1+9/NykUsnbR4jz+1RFpXLMm+933+6xbvjxJsmr+gsw8fWSRBgAAAAAAAAAAAACvryQDkcuXL8/IkSMzbty49OjRIw0NDTnjjDMyYcKEdxRQHDJkyHtQ5ZanyxGHpaxN60w54lNpP2jv7PK98zPt819sbu9zydhM/+KpWfX0vHQ9cVjadOuW1c8+myR55DPHFKtsAAAAAAAAAAAAeFMlGYicOHFiBg8enB49eiRJysvLM2bMmLRs2TIXX3xxJk+enKampnzhC1/I4YcfnuHDh6djx45Zvnx5KioqctJJJ2W//fbLtGnTcvnll+fQQw/N3LlzM2rUqPz0pz/Nvffem4aGhgwbNizHH398Lr744jz22GNZuXJlevfunR/+8IfFfQLeoW0G75clE+9Pkiyf+kiqBvZvbmvXu3fql9Sk+1dOSWWf3fPiHyambs6ctN97r5S1bZuBN12fQosWmfOD6iyf+kixhgAAAAAAAAAAABTJO7l6L2xOJRmIXLRoUbp3777BsYqKivzpT3/Ks88+mwkTJmTNmjU59thj8+EPfzhJ8slPfjKHHnpo/vSnP+XWW2/Nfvvtl1tvvTXHHntsampqkiQzZszIpEmTcvPNN2ft2rW5+OKLs2LFirRv3z6//OUv09jYmI9//ON54YUXNvuYN4XyqsqsW7HilQMNjSmUl6epoSEtO3dMh30HZda3Rqdu7tMZcP3VWfH36Vn74ouZ/z8/y8Jrr0/bXr0ycML4PHTAkDQ1NBRvIAAAAAAAAAAAAPAvyopdwDvRtWvXPP/88xscW7BgQaZPn57HH388w4cPzymnnJJ169Zl4cKFSZKePXsmSQ488MBMnz49S5cuzZQpUza4XPbTTz+d/v37p7y8PG3bts3o0aPTpk2bLFmyJCNHjsz555+furq61NfXb77BbkINK2pTXln5yoGysuZgY/2Smqx6el5WzpqdpnXr8tLEP6ZqwJ6pmzM3z//6liTJqrlzU19Tk1bbb1+M8gEAAAAAAAAAAOANlWQgcujQoXnggQcyf/78JEl9fX2qq6vTvn37DB48OOPHj8/VV1+dww8/PN26dUvyynatZWVlOeyww3LBBRfkkEMOSXl5efN5e/XqlRkzZqSxsTH19fU5+eST86c//SnPPfdcfvzjH2fkyJFZvXp1mpqaNv+gN4GlD09O50MOTpK0H7R3amfObG5b9cz8lFdUpG3PHkmSbfbfLyufnJWuJxyfXb53fpKk1fbbp0VVVdaW6A6ZAAAAAAAAAAAAvH+V5CWzKysrU11dndGjR6epqSkrV67M0KFDM3z48FRXV+eEE05IXV1dDjnkkFS+ekfE9Y466qgccsgh+f3vf7/B8T59+uTAAw/MsGHD0tjYmGHDhmXAgAG5/PLLc+yxx6ZVq1bp3r17Fi1atLmGukktvvPudDpoSAbd+bsUCoXMOP2sbH/kZ1JeUZGF46/LzDNHpd/PLkuhUMiyyVPy0h8mptCyZfqOuySD7rg1aWrKzDPOdrlsAAAAAAAAAAAAtjiFplLd7rAELF68oij9Tuu7e1H67T/jiaL0CwAAAAAAAADAO9OlS1WxS6CEzO23a7FLYAvW6/FZxS6hNC+ZDQAAAAAAAAAAAPBqApEAAAAAAAAAAABAyROIBAAAAAAAAAAAAEqeQCQAAAAAAAAAAABQ8gQiAQAAAAAAAAAAgJLXotgFAAAAAAAAAAAAsOUrFIpdAWycHSIBAAAAAAAAAACAkicQCQAAAAAAAAAAAJQ8gUgAAAAAAAAAAACg5AlEAgAAAAAAAAAAACVPIBIAAAAAAAAAAAAoeQKRAAAAAAAAAAAAQMkTiAQAAAAAAAAAAABKnkAkAAAAAAAAAAAAUPJaFLsANr3+M54odgkAAAAAAAAAAACwWQlEAgAAAAAAAAAA8KbKCoVilwAb5ZLZAAAAAAAAAAAAQMkTiAQAAAAAAAAAAABKnkAkAAAAAAAAAAAAUPIEIgEAAAAAAAAAAICSJxAJAAAAAAAAAAAAlDyBSAAAAAAAAAAAAKDkCUQCAAAAAAAAAAAAJU8gEgAAAAAAAAAAACh5ApEAAAAAAAAAAABAyROIBAAAAAAAAAAAAEpei2IXAAAAAAAAAAAAwJavUCh2BbBxdogEAAAAAAAAAAAASp5AJAAAAAAAAAAAAFDy3vEls2fPnp2xY8dm1apVqaury0EHHZQRI0ak8A72RZ00aVKee+65HHfcca/bvscee2SvvfZKktTX16exsTEXX3xxunfv/k7Lf9cOPvjg3H333WndunXRagAAAAAAAAAAAABe9o4CkcuXL8/IkSMzbty49OjRIw0NDTnjjDMyYcKEDBs27G2fb8iQIRtt79ChQ8aPH998e8KECfnlL3+Z888//233BQAAAAAAAAAAALz/vKNA5MSJEzN48OD06NEjSVJeXp4xY8akZcuWufjiizN58uQ0NTXlC1/4Qg4//PAMHz48HTt2zPLly1NRUZGTTjop++23X6ZNm5bLL788hx56aObOnZvDDz8855xzTm666abcfffdmTRpUn7yk5+8pv+FCxemffv2SZK77747v/rVr1JWVpZBgwZl1KhRGTduXJ555pnU1NRk2bJlOeGEE/K///u/efrppzNmzJgMHDgwV111Ve688860aNEi++yzT77xjW/kyCOPzKWXXppu3brl7rvvztSpU3PKKafkggsuyJo1a7J06dKcdtppOeSQQ975Mw4AAAAAAAAAAABscu8oELlo0aLXXK66oqIif/rTn/Lss89mwoQJWbNmTY499th8+MMfTpJ88pOfzKGHHpo//elPufXWW7Pffvvl1ltvzbHHHpuampokSb9+/XL00Ufn3HPPzbPPPptrrrkmSbJs2bIMHz48tbW1Wbp0af7t3/4tp59+epYuXZpx48blN7/5Tdq2bZtvfOMbefDBB5Mkbdq0yZVXXpkrrrgif/rTn/Kzn/0sv/nNb3LnnXembdu2ufvuuzNhwoS0aNEiI0aMyP3335+jjz46v/3tb/P1r389t956a0aNGpW5c+fm5JNPzuDBg/PII49k3LhxApEAAAAAAAAAAACwhSl7Jw/q2rVrnn/++Q2OLViwINOnT8/jjz+e4cOH55RTTsm6deuycOHCJEnPnj2TJAceeGCmT5+epUuXZsqUKa+5XPbxxx+f//u//8snP/nJVFZWJnnlktm//vWvs88++6Rly5apqKjI/Pnzs2TJkpx66qkZPnx45syZkwULFiRJ+vbtmySpqqrKzjvv3HyeNWvWZO7cuRkwYEBatmyZQqGQffbZJ7Nnz86nPvWp/P73v88LL7yQ2tra7LrrrunSpUtuvPHGfOMb38iECROybt26d/KUAQAAAAAAAAAAAO+hdxSIHDp0aB544IHMnz8/SVJfX5/q6uq0b98+gwcPzvjx43P11Vfn8MMPT7du3ZIkhULh5Q7LynLYYYflggsuyCGHHJLy8vINzv2jH/0oX/rSl3LLLbc0hxv/qby8PN///vfzhz/8IX/84x/TrVu37LDDDrnqqqsyfvz4nHjiiRkwYMAG/b2eXr16Zdq0aVm3bl2ampoyefLk9OzZM5WVldljjz3ywx/+MEceeWSS5Cc/+Uk+/elPZ+zYsRk8eHCampreyVMGAAAAAAAAAAAAvIfe0SWzKysrU11dndGjR6epqSkrV67M0KFDM3z48FRXV+eEE05IXV1dDjnkkOZdHl/tqKOOyiGHHJLf//73GxyfOHFi5s2bl+985zsZOHBgRo0alWuvvXaD+7Rp0yY/+MEPcs455+T222/PF77whQwfPjwNDQ354Ac/mMMPP/xN699tt91y+OGHZ9iwYWlsbMygQYOaL4N9zDHH5JRTTslFF12UJDnssMPygx/8ID//+c+zww47NF/eGwAAAAAAAAAAANhyFJpsefieWbx4RbFLAAAAAAAAAACAN9SlS1WxS6CELBiwe7FLYAvW/e9PFLuEd3bJbAAAAAAAAAAAAIAtiUAkAAAAAAAAAAAAUPIEIgEAAAAAAAAAAICSJxAJAAAAAAAAAAAAlDyBSAAAAAAAAAAAAKDkCUQCAAAAAAAAAAAAJU8gEgAAAAAAAAAAACh5ApEAAAAAAAAAAABAyROIBAAAAAAAAAAAAEqeQCQAAAAAAAAAAABQ8loUuwAAAAAAAAAAAAC2fIVCsSuAjbNDJAAAAAAAAAAAAFDyBCIBAAAAAAAAAACAkicQCQAAAAAAAAAAAJQ8gUgAAAAAAAAAAACg5AlEAgAAAAAAAAAAACVPIBIAAAAAAAAAAAAoeQKRAAAAAAAAAAAAQMkTiAQAAAAAAAAAAABKnkAkAAAAAAAAAAAAUPIEIgEAAAAAAAAAAICS16LYBQAAAAAAAAAAALDlKxSKXQFsnB0iAQAAAAAAAAAAgJInEAkAAAAAAAAAAACUPIFIAAAAAAAAAAAAoOQJRAIAAAAAAAAAAAAlTyASAAAAAAAAAAAAKHkCkQAAAAAAAAAAAEDJa1HsAoph9uzZGTt2bFatWpW6urocdNBB+exnP5uzzz47N910U/P9brjhhrz44osZMWJE9thjj+y1115JktWrV+cjH/lIRowYkbIymVIAAAAAAAAAAAAotq0uELl8+fKMHDky48aNS48ePdLQ0JAzzjgjf/7znzf6uA4dOmT8+PFJkqampnz3u9/Nddddl+HDh2+OsgEAAAAAAAAAAICN2Oq2N5w4cWIGDx6cHj16JEnKy8szZsyY7L///m/5HIVCISeffHLuuuuu96hKAAAAAAAAAAAA4O3Y6naIXLRoUbp3777BsYqKirRs2TJPPfXUBjs+Llq0KJ/4xCde9zzbbrttampq3tNaAQAAAAAAAAAAthSFskKxS4CN2uoCkV27ds2MGTM2OLZgwYI8//zz2XnnnZsvi50kN9xwQ1588cXXPc8//vGPfOADH3hPawUAAAAAAAAAAADemq3uktlDhw7NAw88kPnz5ydJ6uvrU11dnVmzZr3lczQ2Nuaqq67Kxz/+8feqTAAAAAAAAAAAAOBt2Op2iKysrEx1dXVGjx6dpqamrFy5MkOHDs2QIUPyu9/97g0ft2zZsgwfPjyFQiHr1q3Lhz70oRx99NGbsXIAAAAAAAAAAADgjRSampqail3E+9XixSuKXQIAAAAAAAAAALyhLl2qil0CJWThoD7FLoEtWNepM4tdwtZ3yWwAAAAAAAAAAADg/UcgEgAAAAAAAAAAACh5ApEAAAAAAAAAAABAyROIBAAAAAAAAAAAAEqeQCQAAAAAAAAAAABQ8gQiAQAAAAAAAAAAgJLXotgFAAAAAAAAAAAAsOUrFIpdAWycHSIBAAAAAAAAAACAkicQCQAAAAAAAAAAAJQ8gUgAAAAAAAAAAACg5AlEAgAAAAAAAAAAACVPIBIAAAAAAAAAAAAoeQKRAAAAAAAAAAAAQMkTiAQAAAAAAAAAAABKXotiF8D7x/R+uxel3z0ff6Io/QLwWtP6Fmcu6D9j65kLFg0eUJR+t/vr34vS73P77LnZ+9xhyvTN3meSzOvfryj99pj2eFH6BQCg9Ezts9tm77MxTZu9zyTZd+asovQLwJZjcp9di9KvOei999DuxXlt93/Ca8umVYzfZIr1e4zfnwB4O+wQCQAAAAAAAAAAAJQ8O0QCAAAAAAAAAADwpsoKhWKXABtlh0gAAAAAAAAAAADgPdPY2Jjzzz8/xx13XIYPH55nnnnmde/3ne98J//1X//1jvsRiAQAAAAAAAAAAADeM/fee2/Wrl2bG2+8MWeffXaqq6tfc58JEyZk1qxZ76ofgUgAAAAAAAAAAADgPTN16tQceOCBSZKBAwfmscce26D90Ucfzd///vccd9xx76qfFu/q0QAAAAAAAAAAAMBW78Ybb8yNN97YfPu4445rDjjW1tamsrKyua28vDzr1q1LixYtsmjRolx22WW57LLLcvfdd7+rGgQiAQAAAAAAAAAAgHfl1QHIf1VZWZmVK1c2325sbEyLFi/HF++5557U1NTk1FNPzeLFi7N69er06tUrRx555NuuQSASAAAAAAAAAAAAeM/svffeuf/++3PEEUfkb3/7W3bdddfmts9//vP5/Oc/nyS55ZZbMnfu3HcUhkwEIgEAAAAAAAAAAID30KGHHpoHH3wwxx9/fJqamnLRRRfl9ttvT11d3RvuKvlOCEQCAAAAAAAAAAAA75mysrJceOGFGxzr3bv3a+73TneGbO7nXT0aAAAAAAAAAAAAYAsgEAkAAAAAAAAAAACUPJfMBgAAAAAAAAAA4E0VCsWuADauqIHI2bNnZ+zYsVm1alXq6upy0EEHZb/99suNN96YSy655E0f/+yzz2bkyJG56aab3la/1157bU488cR3WnaS5OCDD87dd9+d1q1bv6vzvO8VCtntRz9MZb++aVyzJk+M/EZWPT2vublq4IDscuF3k0IhaxctzoyvjUjjmjXZd+Lvs2758iTJ6vkLMvOMkUUaAADv2vq5oKpf3zSuXZOZZ712Ltj1+6/MBY9/9eW5YL/7XpkLVs1fkJmnmws2qlDIDt//ftrsvnua1q7Nwm99K2ufeaa5ufOXvpRtjjkmDUuWJEkWfvvbWbtgQT44ZkxaduuWQqtWefGyy7Ji4sRijeCtKxTywf/8z7Tp2ydNa9bm2XPO2WCs257ypXQ67rise+nlsf7jvPOyZu7cJEl5587Z5Y7b8/SJw7NmzpyilP+2FQrZqfoHade3TxrXrs28s7+ZNfNeGe/2XzklXYYdn/qXXkqSPPPNb6Vi0N7Z9rhjkiRlrVunXb+++duAfdKw/v8pAADYZAqF9B37w7Tv1zeNa9fmsTNHpe5Vn/na7zUgu194QQqFQtYsWpRpXx2RpoaG7Pk/P0nb7t3T1NCQx8/6RlY+9dS7qmGPsdXrP3euzfQzz26uodV2XbLXL372Sj179MuT378o8391zTvvD4Ct10bmnCTpsNeA9Lnwe8n6ee/vX/160tSU/uMuSduddsq6FbV5/JxvpW7u08UbA2+sUMieY6vTfo++aVyzNn9/1evbersu2ftVa4oOe/bLzAsvyjPr1xTbDNorfc4fnf/79FHFqBxesbX9JrO1jReAt6Rogcjly5dn5MiRGTduXHr06JGGhoacccYZ6dKly3ve9+WXX/6uA5G8NV2OOCxlrVtn6hGfSvtBe2fnC87P9JO+2Ny++4/H5rEvnZpVT8/LDp8bljbdumX1s88mSR797DHFKhuATajLEYelrE3rTFk/F+zyvfMz7fOvzAV9Lhmb6V98eS7oeuKGc8EjnzEXvFVV//ZvKbRqlaePPjptBw7M9uedlwVf+Upze5t+/fKPUaOy+rHHmo9tc/TRaVi6NP84++yUb7NNet1xR0kEItv/+7+l0Lp15nz2yLTba6/sMHp0nvnyl5vb2+6xRxacNTKrXjXWJEmLFul20UVpWr16M1f87nQ8/N9T1rp1Zn7ys6nYe690/+538tTJpzS3V+y5R+aeflbqpk1vPrZ6zty8dNOvkyQ7XvT9vDjhJmFIAADeE9sfcVjKW7fOQ4d/Kh0G7Z3dLvxuHh1+cnP7Hj/+r/zti19O3dPz0u3EE9K2e7dU7LJzCuXl+esRn0rng4Zkl2+fk7+d/OWN9PJmNRyestat83+HfzLbDNo7fS78bqaur2HtosX56/pgwjb7DMqu3z4386+59t0NGoCt1sbmnCTZ88f/lUf+Zd7b9qAhWbeyLv932CdSsXPv9Ku+KJOPHVbEUfBGPvDxw1PepnUePOyT2WafvdPv+9/N5BNffn3XLFrcHHbsuM+g7D763Dyzfk3Re8TX0u3Yo9NQV1e02uGftrbfZLa28QLw1pQVq+OJEydm8ODB6dGjR5KkvLw8Y8aMSffu3fPMM8/klFNOyZFHHplx48YlSWbMmJFhw4blxBNPzJe+9KUsXLhwg/M9/PDDze3f+ta3Ul9fn6effjrHH398TjzxxJx00kl54YUXcvnll2fZsmW54IILUl9fn/POOy+f+9znMmzYsPz1r39NknziE5/I17/+9YwcOTLLly/PV77ylXzuc5/L8ccfn//7v//brM9TqesweL+8dN/9SZLlUx9J+4H9m9va9e6d+iU16X7qKdnrt79Oy47bpG7OnFT265uytm0z8Kbrs9dvbkr7QXsXq3wANoFtBu+XJRNfmQuqXm8u+Mop2ft3v06LbV5nLrjFXPBWtNtnn9ROmpQkWfW3v6Xtnntu0N52jz2y7Ve/mh433ZRtv/rVJMnyu+7Koh//+JU7rVu32ep9Nyr23Tcr/vSnJEndo4+mXf9/Geuee6bLaV9L71/fnC5f+1rz8a7f/nZeuu661L+waLPW+25V7rdvlt3/xyTJykceTcWA/hu0t+u/Z3YYcVp2/91vssOI0zZsG9A/bXfbNYuvvX5zlQsAwFam4/77ZfF9f0ySLJv6SDq86jNfxc69U1+zJDt95cvZ77bfpGXHbbLyqTlZ+dScFFq0SAqFtKiqTNO7/CzSaf/9snj9d5BLpz6SDgMHvO79+lX/II9/49yksfFd9QfA1mtjc07Fzr2ztqYmPb7y5Qy+7Za0Wj/vVe62axbfe1+SvHx7112KUjtvrtPg/bJo/XfZS6e88ZpijzE/yLRRr6wp6uY9kyknfWmz1Qkbs7X9JrO1jReAt6ZoO0QuWrQo3bt33+BYRUVFWrZsmTVr1uSnP/1pGhoa8tGPfjQjRozI6NGj84Mf/CB9+vTJvffem+rq6nzzm99MkjQ1NeU73/lOrr/++nTu3Dn//d//nVtvvTX19fXp169fzj333EyZMiXLli3LV7/61Vx77bW54IILcv3116djx4656KKLUlNTkxNPPDF33nln6urq8rWvfS19+/bNmDFj8qEPfag5UDls2LDce++9xXjKSlKLysqsW76i+XZTQ2MK5eVpamhIy84d02HfQZl13uismvt0+l93dVb8fXrWvvhiFvz0Z1l47fVp26tXBk4Yn4cOGJKmhoYijgSAd6q8qjLrVrwyF+T15oJvjU7d3Kcz4PpX5oL5/2MueDvKKyvT+KrnuamxMSkvT9Y/Z8vuuCNLxo9PY21tuv/sZ6k8+ODU3vfyF7FlFRXp/j//s2E4cgv2mrE2NGww1qW33Z6XrrkmjbW12emKn2f1wQenRadOWbfkpdROmpTtXhWSLAXllZVp2OC13XC8S357exb96uo0rKjNzlddkQ6HfCzL7n15p8+up5+WhRf/dzHKBgBgK1FeVdV8qbnkX77/69Qp2+y7T2ac+/JnvkHXX5Nlf5uWujlz03bH7jnwoUlp2alTHjnhpHdVQ4uqN/4O8p+2O+zfsuKJJ7PyqTnvqi8Atm4bm3NadeqUjuvnvZVz52af68dn2d+mZfljj2e7fzskL9x1d7YZtHfa7PCBpKxMQH8L9K+vb15nTbH966wpnrv9zrTt3m1zlgpvaGv7TWZrGy8Ab03Rdojs2rVrnn/++Q2OLViwIJMnT84uu+ySVq1apW3btmnR4uXM5qJFi9KnT58kyb777pvZs2c3P27JkiVZtGhRzjzzzAwfPjwPPvhgFi5cmKOPPjodO3bMKaeckuuuuy7l5eUb9Ddr1qxMmjQpw4cPz+mnn55169alpqYmSdKzZ88kyZw5c7LvvvsmSbbffvtUVlZmyZIl782T8j60rrY2LSorXzlQVta8kKhfUpNVT89L3azZaVq3Lkvu+2OqBuyZujlz8/yvb0mSrJo7N/VLatJq++2LUT4Am0DDitqUv8lcsHL9XPDSxDeYC2rMBW+mobY2ZRUVzbcLhUJzYC5JXvrlL9NQU5Om+vqsuP/+tO3bN0nSYocd0uP667P0t7/Nsttu2+x1vxP/OtaUlW0w1hevuuqVsd53X9ru0S8djz0mlR85ML0mTEjbvn3T/ccXp0WXLkWo/u17ebyv/D9UKGw43hd+cWXWLXl5vEvvvS/t9uyXJClv3z5tdt45K/5ih3MAAN47DStWbPD9X6GssMFnvrpXfeZbfN/96TCwf3p89ct56b4/5oHBB+YvBx2aPf/nv1PWuvU7rmHditqUV776M0LhNT9mfvDoo7LApbIBeJc2NuesXT/v1c6atcG89+x1N2RdbW0G/+432e7f/y3L/j5NGHIL9VbWFN2OOSrPXG1NwZZra/tNZmsbLwBvTdECkUOHDs0DDzyQ+fPnJ0nq6+tTXV2djh07vvwD/r/Ybrvt8sQTTyRJJk+e3Hyp7STp2LFjPvCBD+SnP/1pxo8fn//4j//I4MGDM3HixAwaNChXX311DjvssPy///f/kry8o2SS9OrVKx//+Mczfvz4/OIXv8hhhx2WDh06JEnKyl5+anr37p0pU6YkSV544YUsX74822yzzXvynLwfLXt4cjofcnCSpP2gvbNy5szmtlXPzE95RUXa9uyRJOmw/35Z+cSsdD3h+Oz8vfOTJK223z7lVVVZ+8ILm712ADaNpf8yF9RuZC7YZv/9svLJl+eCXV41F7QwF7ypuqlTU/nRjyZJ2g4cmNVPPtncVlZVlZ3vvjtl7dolSSoOOCCrHnss5dtumx5XX50XxozJ0ptvLkbZ78jKKVNSNXRokqTdXnu9Zqy7/u/vXxnrhz6UVdOnZ+6xx2Xuccdl7vHHZ9WMGVkw8uysW7y4KPW/XbWTp2Sbj7083oq990rd+jVx8vJuPHvc/4fm8bb/yIdT9/fpSZKq/Qdn+aQ/b/6CAQDYqtT8dXK6rP/M12HQ3lkx45X1at0zz6S8oiLt1n/m67j/4NQ+8WTqly5L/frdl+qX1qSsRcsUyt/5V9U1f52c7Q75WJJkm3+p4Z/aD+ifmocnv+M+ACDZ+Jzzr/Nep/0HZ8UTT6bDXgNT89DD+eunj8oLd92dumeeKUbpvAU1D0/O9oeuf333ef01RQdrCrZwW9tvMlvbeAF4a4p2yezKyspUV1dn9OjRaWpqysqVKzN06NANAoiv9p//+Z/5/ve/n6amppSXl+eiiy5qbisrK8u3v/3tnHrqqWlqakpFRUV+9KMfZeXKlfnGN76RcePGpaysLN/61reSvBxyHDVqVC666KKMHj06J554Ympra3PCCSc0ByH/6Stf+UrOO++8/P73v8/q1atz4YUXNu9ayZtbfOfd6XTQkAy683dJoZCZp5+V7Y/8TMorKrJw/HV54qxR6Xf5ZUmhkGWTp+Sleyem0LJl+lx6Sfa+/dakqSkzzzzb9tQAJezVc0GhUMiMf5kLZp45Kv1+dlkK/5wL/vDyXNB33CUZdMf6ueAMc8GbWfH736fyIx9Jz5tvTgqF/OOb30yHT30qZe3apWbChLzwX/+VHtdfn8a1a7PyL39J7R//mA985zsp69AhXb7+9XT5+teTJM+cfHKa1qwp8mg2bvk9v0/VRw5M71t+kxQKeXbUN7LNpz+VsnYVWXLDDXn+R2PTa8INaVq7NrUP/iUr7v9jsUt+V2ruuifthxyYPrfdkhQKefqsUen02U+nvKIii6+9Ps9W/yi7/+bGNK5dm+UPPJhl992fJGnTu1fWrP/jIwAAeK+8cOfd6fzRIRl8120pFJLpI0Zmh6M+m/KKdnn2muvy2Jlnp//P/yeFQiE1D0/J4j9MzJK//F/2+MmPs9/tt6asVcvM+kF1GupWveManr/zrmz70SE54K7bkkIh00acla5HfTblFRVZcM21adW5cxpqazfhqAHYWr3ZnDP9zJEZ+POfJq+a91p26pRdv/XN9DztP1K/bHmmnzmy2MPgDTx3x13Z9qAh+fDdL7++fx9xVj64/vWdv35Nsc6agi3c1vabzNY2XgDemkLTP7dLZJNbvHhFsUvYrKb3270o/e75+Gv/OguA4pjWtzhzQf/X+Uvd96tFgwcUpd/t/vr3ovT73D57bvY+d5gyfbP3mSTz+vcrSr89pj1elH4BACg9U/vsttn7bExxvr7ed+asovQLwJZjcp9di9KvOei999DuxXlt93/Ca8umVYzfZIr1e4zfn957XbpUFbsESsii/foWuwS2YNs9PKPYJRTvktkAAAAAAAAAAAAAm4pAJAAAAAAAAAAAAFDyWhS7AAAAAAAAAAAAALZ8hUKh2CXARtkhEgAAAAAAAAAAACh5ApEAAAAAAAAAAABAyROIBAAAAAAAAAAAAEqeQCQAAAAAAAAAAABQ8gQiAQAAAAAAAAAAgJInEAkAAAAAAAAAAACUPIFIAAAAAAAAAAAAoOQJRAIAAAAAAAAAAAAlTyASAAAAAAAAAAAAKHktil0AAAAAAAAAAAAAW75CodgVwMbZIRIAAAAAAAAAAAAoeYWmpqamYhfxfrV48YpilwAAAAAAAAAAAG+oS5eqYpdACXlx/37FLoEt2LYPPV7sEuwQCQAAAAAAAAAAAJQ+gUgAAAAAAAAAAACg5AlEAgAAAAAAAAAAACVPIBIAAAAAAAAAAAAoeQKRAAAAAAAAAAAAQMkTiAQAAAAAAAAAAABKnkAkAAAAAAAAAAAAUPIEIgEAAAAAAAAAAICS16LYBQAAAAAAAAAAALDlKxQKxS4BNsoOkQAAAAAAAAAAAEDJE4gEAAAAAAAAAAAASp5AJAAAAAAAAAAAAFDyBCIBAAAAAAAAAACAktei2AUUw+zZszN27NisWrUqdXV1Oeigg/LZz342Z599dm666aYkyZQpU3Leeefl0ksvzR/+8Ifccccd2W677dLQ0JA2bdpk1KhR6du3b5FHAgAAAAAAAAAAACRbYSBy+fLlGTlyZMaNG5cePXqkoaEhZ5xxRv785z833+evf/1rvve97+XnP/95evbsmT/84Q/5whe+kGHDhiVJ5syZk9NOOy2/+93v0rp162INBQAAAAAAAAAAAFhvq7tk9sSJEzN48OD06NEjSVJeXp4xY8Zk//33T5L85S9/yfe+9738v//3/9KzZ8/XPUfv3r3Tr1+/TJ06dXOVDQAAAAAAAAAAAGzEVheIXLRoUbp3777BsYqKirRs2TLz58/PJZdckjVr1mT16tUbPU/nzp1TU1PzXpYKAAAAAAAAAAAAvEVbXSCya9euef755zc4tmDBgjz33HNp06ZNfvGLX2T06NE588wzNxqKXLhwYbbffvv3ulwAAAAAAAAAAADgLdjqApFDhw7NAw88kPnz5ydJ6uvrU11dnVmzZmW77bbLNttsk6FDh2afffbJhRde+LrnmDVrVp566qkMHDhwM1YOAAAAAAAAAAAAvJEWxS5gc6usrEx1dXVGjx6dpqamrFy5MkOHDs2QIUPyu9/9rvl+55xzTo4++ujceuutSZJf/epXueuuu1JWVpYWLVrk0ksvTYsWW93TBwAAAAAAAAAAbKUKhWJXABtXaGpqaip2Ee9XixevKHYJAAAAAAAAAADwhrp0qSp2CZSQJR/ao9glsAXr9JfHil3C1nfJbAAAAAAAAAAAAOD9RyASAAAAAAAAAAAAKHkCkQAAAAAAAAAAAEDJE4gEAAAAAAAAAAAASp5AJAAAAAAAAAAAAFDyBCIBAAAAAAAAAACAkicQCQAAAAAAAAAAAJQ8gUgAAAAAAAAAAACg5LUodgEAAAAA+O1p2wABAABJREFUAAAAAABs+QqFQrFLgI2yQyQAAAAAAAAAAABQ8gQiAQAAAAAAAAAAgJInEAkAAAAAAAAAAACUPIFIAAAAAAAAAAAAoOQJRAIAAAAAAAAAAAAlr0WxCwBg6/PQ7rsWpd/9n5hVlH4BACgt1qsAAMDWZnq/3Td7n3s+/sRm7xMAgPc/O0QCAAAAAAAAAAAAJU8gEgAAAAAAAAAAACh5ApEAAAAAAAAAAABAyROIBAAAAAAAAAAAAEpei2IXAAAAAAAAAAAAwJavYPs9tnD+iQIAAAAAAAAAAAAlTyASAAAAAAAAAAAAKHkCkQAAAAAAAAAAAEDJE4gEAAAAAAAAAAAASp5AJAAAAAAAAAAAAFDyBCIBAAAAAAAAAACAkicQCQAAAAAAAAAAAJQ8gUgAAAAAAAAAAACg5AlEAgAAAAAAAAAAACWvRTE7nz17dsaOHZtVq1alrq4uBx10UPbbb7/ceOONueSSS97Wuc4666yMGTMmrVq1aj42adKk3HXXXamurt7Upefggw/O3XffndatW2/ycwNslQqF7Dm2Ou336JvGNWvz9zPPTt3T85Ikrbfrkr1/8bPmu3bYs19mXnhRnvnVNUmSbQbtlT7nj87/ffqoYlQOAMDWwpoVAADYmhQK2e1HP0xlv75pXLMmT4z8Rlat/wyUJFUDB2SXC7+bFApZu2hxZnxtRBrXrMm+E3+fdcuXJ0lWz1+QmWeMLNIAAID3QqFQKHYJsFFFC0QuX748I0eOzLhx49KjR480NDTkjDPOSJcuXd7R+d5ugBKALcsHPn54ytu0zoOHfTLb7LN3+n3/u5l84slJkjWLFjf/cNxxn0HZffS5eeaaa5MkvUd8Ld2OPToNdXVFqx0AgK2DNSsAALA16XLEYSlr3TpTj/hU2g/aOztfcH6mn/TF5vbdfzw2j33p1Kx6el52+NywtOnWLauffTZJ8uhnjylW2QAAbOWKFoicOHFiBg8enB49eiRJysvLM2bMmDz66KN5+OGHkyS33XZbrr766rRq1So9evTIhRdemNtvvz0TJ05MbW1tampqctppp+Xf//3fm3dsfPbZZ3Peeeelbdu2adu2bTp06PCG52poaMg3v/nNLFq0KDvssEMmT56cP//5zxk+fHg6duyY5cuX54orrsgFF1yQZ555Jo2NjTnzzDMzePDgYj1tAO9bnQbvl0UT70+SLJ3ySDoMHPC699tjzA/yyFdOSxobkyR1857JlJO+lL0uH7fZagUAYOtkzQoAAGxNOgzeLy/d9/JnoOVTH0n7gf2b29r17p36JTXpfuopqeize166d2Lq5sxJ+733Slnbthl40/UplLfInIuqs3zqI8UaAgAAW6GiBSIXLVqU7t27b3CsoqIiLVu2TJLU1NRk3LhxufXWW1NZWZmLLrooN954Y9q1a5e6urr88pe/zJIlS3LMMcfkYx/7WPM5fvKTn+T000/Phz/84VxxxRWZO3fuG56roaEh3bp1y6WXXpo5c+bkE5/4RPN5PvnJT+bQQw/N9ddfn44dO+aiiy5KTU1NTjzxxNx5552b50kC2Iq0qKrMuuUrXjnQ0JhCeXmaGhqaD21/2L9lxRNPZuVTc5qPPXf7nWnbvdvmLBUAgK2UNSsAALA1aVG54Wegpld9BmrZuWM67Dsos84bnVVzn07/667Oir9Pz9oXX8yCn/4sC6+9Pm179crACePz0AFDNvjcBAAA76WiBSK7du2aGTNmbHBswYIFmTx5cvN/77zzzqmsrEyS7Lvvvvnzn/+cAQMGZN99901ZWVm23XbbtG/fPkuWLGk+x+zZs9O//8t/nbT33ntn7ty5b3iupqamDBkyJEnSu3fvdOrUqfk8PXv2TJLMmjUrU6dOzbRp05Ik69atS01NzXvxlABs1datqE15ZcUrB8oKr/mCpNsxR2Xuz//fZq4MAABeZs0KAABsTdbV1qbF+t9XkyRlZc2fgeqX1GTV0/NSN2t2kmTJfX9M1YA9s+CKK7Pq6XlJklVz56Z+SU1abb991ixcuLnLBwBgK1VWrI6HDh2aBx54IPPnz0+S1NfXp7q6Oh07dkySdOvWLXPmzEldXV2S5OGHH24OKT7++ONJkhdffDG1tbXp3Llz83l79eqVRx99NEny2GOPbfRcu+66a/N958+fv0HQsVAoNJ/v4x//eMaPH59f/OIXOeyww5ovww3AplPz8ORsf+jLO/5us8/eWTHjidfcp8OA/ql5ePLmLg0AAJJYswIAAFuXZQ9PTudDDk6StB+0d1bOnNnctuqZ+SmvqEjbnj2SJB323y8rn5iVriccn52/d36SpNX226e8qiprX3hhs9cOAMDWq2g7RFZWVqa6ujqjR49OU1NTVq5cmaFDh6Z3796ZMmVKOnXqlBEjRuTzn/98ysrKsuOOO2bUqFG588478+KLL+akk07KihUr8t3vfjfl5eXN5/3ud7+bs846K1deeWU6deqU1q1bv+G5mpqacu655+Zzn/tcunbtmtatW7+mzuOPPz6jR4/OiSeemNra2pxwwgkpKytajhTgfeu5O+7KtgcNyYfvvi0pFPL3EWflg0d9NuUVFZl/zbVp1blz1tXWFrtMAAC2YtasAADA1mTxnXen00FDMujO3yWFQmaefla2P/IzKa+oyMLx1+WJs0al3+WXJYVClk2ekpfunZhCy5bpc+kl2fv2W5Ompsw882yXywYAYLMqNDU1NRW7iLfjlltuydy5czNq1Kh3fa5HHnkkdXV1+chHPpJ58+bllFNOyb333rsJqnzZ4sUrNtm5AN5PHtp916L0u/8Ts4rSLwAApcV6FQAA2NpM77f7Zu9zz8dfu+s+AMXRpUtVsUughCwb0r/YJbAF6zBpWrFLKN4OkVuC7t27Z+TIkbnsssuybt26nH/++cUuCQAAAAAAAAAAAHgHSi4QeeSRR26yc3Xp0iXjx4/fZOcDAAAAAAAAAAAAiqOs2AUAAAAAAAAAAAAAvFslt0MkAAAAAAAAAAAARVBWKHYFsFF2iAQAAAAAAAAAAABKnkAkAAAAAAAAAAAAUPIEIgEAAAAAAAAAAICSJxAJAAAAAAAAAAAAlDyBSAAAAAAAAAAAAKDkCUQCAAAAAAAAAAAAJU8gEgAAAAAAAAAAACh5ApEAAAAAAAAAAABAyROIBAAAAAAAAAAAAEqeQCQAAAAAAAAAAABQ8gpNTU1NxS7i/Wrx4hXFLgEAAAAAAAAAAN5Qly5VxS6BErJs6MBil8AWrMP9fyt2CXaIBAAAAAAAAAAAAEqfQCQAAAAAAAAAAABQ8gQiAQAAAAAAAAAAgJInEAkAAAAAAAAAAACUPIFIAAAAAAAAAAAAoOQJRAIAAAAAAAAAAAAlTyASAAAAAAAAAAAAKHkCkQAAAAAAAAAAAEDJE4gEAAAAAAAAAAAASl6LYhcAAAAAAAAAAADAlq9QKBS7BNgoO0QCAAAAAAAAAAAAJU8gEgAAAAAAAAAAACh5ApEAAAAAAAAAAABAydukgcjZs2fn1FNPzfDhw3PUUUfl0ksvTVNT09s6xx/+8Ie88MILm7KsjbrxxhtTX1+fmTNn5rLLLtts/QIAAAAAAAAAAACbziYLRC5fvjwjR47Meeedl/Hjx+emm27KrFmzMmHChLd1nmuuuSa1tbWbqqw39fOf/zyNjY3p06dPvv71r2+2fgEAAAAAAAAAAIBNp8WmOtHEiRMzePDg9OjRI0lSXl6eMWPGpGXLlqmurs7UqVOTJJ/4xCdy0kkn5dxzz02rVq3yj3/8I4sWLUp1dXUWL16cmTNn5pxzzsnYsWNz+umnZ5tttsmQIUMyYMCA5h0cV69enTFjxqRnz5756U9/mnvvvTcNDQ0ZNmxYjj/++IwfPz533HFHCoVCjjjiiHz+85/Pueeem6ampjz33HOpq6vLmDFj8sgjj2Tx4sU566yzctJJJ2XChAm55JJLctttt+Xqq69Oq1at0qNHj1x44YW5/fbb86c//SmrV6/O/Pnz8+UvfzlHHnnkpnr6AAAAAAAAAAAAgHdhk+0QuWjRonTv3n2DYxUVFXnwwQfz7LPP5qabbsr111+fO+64I08++WSSpGvXrrnyyiszfPjw3HjjjfnoRz+aPn36NAcpFy9enCuvvDJf/vKXM3v27IwdOzbXXHNNDj744Nxzzz2ZMWNGJk2alJtvvjkTJkzIU089ldmzZ+euu+7K9ddfn+uvvz733ntv5s6dmyTp3r17rrnmmowYMSJjx47NMcccky5duuSSSy5prrmmpibjxo3L1VdfnRtuuCFVVVW58cYbkyS1tbX5+c9/nssvvzxXXHHFpnrqAAAAAAAAAAAAgHdpkwUiu3btmueff36DYwsWLMjjjz+effbZJ4VCIS1btsyAAQMyZ86cJEmfPn2SJB/4wAeydu3a15yzW7duadWqVZJk++23zw9+8IOce+65+etf/5p169bl6aefTv/+/VNeXp62bdtm9OjRmT17dhYuXJgvfOELOemkk7J06dLMnz8/SbL//vsnSfbaa688/fTTrzuOBQsWZOedd05lZWWSZN99983s2bOTJLvvvnuSZIcddnjdegEAAAAAAAAAAIDi2GSByKFDh+aBBx5oDh/W19enuro67du3b75cdn19fR599NHstNNOSZJCofCa8xQKhTQ1Nb1cXNkr5Y0ePToXXXRRqqurs91226WpqSm9evXKjBkz0tjYmPr6+px88snp1atXdt5551xzzTUZP358jjzyyOy6665JkscffzxJ8sgjj2SXXXZp7q+xsbG5n27dumXOnDmpq6tLkjz88MPp2bPnG9YLAAAAAAAAAAAAFF+LTXWiysrKVFdXZ/To0WlqasrKlSszdOjQDB8+PM8991yOO+641NfX57DDDku/fv3e8Dx77bVXvvnNb+b73//+Bsc//elP59hjj0379u2z7bbbZtGiRenTp08OPPDADBs2LI2NjRk2bFh23333HHDAARk2bFjWrl2b/v37Z/vtt0+STJo0KRMnTkxjY2N++MMfJkn22WefnHrqqTnttNOSJJ06dcqIESPy+c9/PmVlZdlxxx0zatSo3HnnnZvqqQIAAAAAAAAAAAA2sULTP7djfJ8799xzc8QRR2TIkCGbrc/Fi1dstr4AAAAAAAAAAODt6tKlqtglUEKWH7J3sUtgC9b+3keKXcKmu2Q2AAAAAAAAAAAAQLFssktmb+mqq6uLXQIAAAAAAAAAAADwHrFDJAAAAAAAAAAAAFDyBCIBAAAAAAAAAACAkicQCQAAAAAAAAAAAJQ8gUgAAAAAAAAAAACg5AlEAgAAAAAAAAAAACVPIBIAAAAAAAAAAAAoeQKRAAAAAAAAAAAAQMkTiAQAAAAAAAAAAABKXotiFwAAAAAAAAAAAEAJKBSKXQFslB0iAQAAAAAAAAAAgJInEAkAAAAAAAAAAACUPIFIAAAAAAAAAAAAoOS1KHYBAABs+Z7co09R+t3tsZlF6RcAeH+atUffovS762MzitIvAAAAAMDWxg6RAAAAAAAAAAAAQMkTiAQAAAAAAAAAAABKnkAkAAAAAAAAAAAAUPIEIgEAAAAAAAAAAICSJxAJAAAAAAAAAAAAlLwWxS4AAAAAAAAAAACALV+hrFDsEmCj7BAJAAAAAAAAAAAAlDyBSAAAAAAAAAAAAKDkCUQCAAAAAAAAAAAAJU8gEgAAAAAAAAAAACh5ApEAAAAAAAAAAABAyROIBAAAAAAAAAAAAEqeQCQAAAAAAAAAAABQ8loUu4D3wuzZszN27NisWrUqdXV1OeiggzJixIjU1NRkzJgxWbhwYRoaGrLDDjvk3HPPTZcuXXLLLbfk0ksvTffu3ZMka9euzUknnZQjjjgiw4cPz6pVq9K2bdvU19enW7du+fa3v52OHTsWeaQAAEVUKKT3mItS0a9vmtaszeyR38jqefOamysHDkjP752fFAqpX7Q4T552eprWrHm5be+90nP0eZl+5DFFKh4A4FUKhfQe84O0W7+ueWrkN1+zrunxvfNTKCRrFy3OrNPOeNW6ZmB6jD4vjx15bJGKBwAAAADgn953gcjly5dn5MiRGTduXHr06JGGhoacccYZueGGG3LHHXfki1/8Yg455JAkyV/+8pd85Stfyc0335wk+cQnPpFRo0YlSZYuXZpPfepTOfzww5MkY8aMSe/evZMkt912W84///yMGzeuCCMEANgydD78sJS1bp1pH/90qgbtnZ7f+05mnvSl5vadL/5RnvjSV7J63rxs/7lhadPtg1k1Z24+eNpXs90xR6Whrq6I1QMAvKLT4f+eQus2mf7xz6Ry0F7p8b3v5IlXrWt6XzwmT37pP9ava45/1brmP9LlmKPSaF0DAAAAALBFeN9dMnvixIkZPHhwevTokSQpLy/PmDFjsscee6Sqqqo5DJkkH/rQh7Ljjjtm8uTJrznPihUr0qZNmxQKhde0fepTn8rjjz+eNet3AgAA2Bq1H7xvau7/Y5JkxdRHUjlgQHNb2969sq6mJl1PPSV73vrrtNhmm6yaMzdJsnreM5l58peLUTIAwOtqP3i/LF2/rqmd+mgqB/RvbntlXfOl7HHrza9Z1zxhXQMAAAAAsMV43+0QuWjRoubLXv9TRUVFnn322dccT5Lu3btn4cKFSZI77rgjf//731MoFNK2bdv86Ec/esN+2rdvn+XLl6dLly6bdgAAACWivKoqDctXNN9uamhIysuThoa06NQpVfvskznnfSer5z6dvtf+KrXTpmXZAw/mpTvvSuvu3YpYOQDAhlpUVWbd8uWvHHiddc3c887P6rlPp8+1v0rttOnr1zV3W9cAAAAAsHV5nc3lYEvyvgtEdu3aNTNmzNjg2IIFC7LtttvmH//4x2vu/8wzz+RDH/pQnnvuuQ0umb0xTU1NefHFF9O5c+dNVjcAQKlpWLEi5ZUVzbcLZWUvhweSrKupyep587Jq1uwkSc39f0xl//5Z9sCDRakVAGBj1q2oTXll5SsHNrKuWXr/H1PZf0/rGgAAAACALdD77pLZQ4cOzQMPPJD58+cnSerr61NdXZ3Zs2fnxRdfzH333dd830mTJuWZZ57Jfvvt97b6+PWvf539998/ZWXvu6cPAOAtW/7wlHT82MFJkqpBe2flzCea21Y/Mz/lFe3SpkePJEn7wYNT9+STxSgTAOBNrXh4cvO6pnLQXqnb6Lpmv9Q9OasYZQIAAAAA8CbedztEVlZWprq6OqNHj05TU1NWrlyZoUOH5oQTTshhhx2Wiy66KD//+c+TJB/4wAdyxRVXpLy8/E3Pe84556Rt27ZJku233z7f/e5339NxAABs6V666+5sc9CB6X/Hb5NCIbPPGJkuR34mZRUVeWH8dZl91qjs9rPLkiQrpkxNzb33bfyEAABF8tJd92Sbgw7MnnfcmhQKeeqMs7PtkZ9JeUW7vDD++jx11jey68/GJSlkxZQp1jUAAAAAAFuoQlNTU1Oxi3i/Wrx4RbFLAADYJJ7co09R+t3tsZlF6RcAeH+atUffovS762MzitIvAAAAwFvRpUtVsUughKw4bN9il8AWrOqeycUu4f13yWwAAAAAAAAAAABg6yMQCQAAAAAAAAAAAJQ8gUgAAAAAAAAAAACg5AlEAgAAAAAAAAAAACVPIBIAAAAAAAAAAAAoeS2KXQAAAAAAAAAAAABbvkJZodglwEbZIRIAAAAAAAAAAAAoeQKRAAAAAAAAAAAAQMkTiAQAAAAAAAAAAABKnkAkAAAAAAAAAAAAUPIEIgEAAAAAAAAAAICSJxAJAAAAAAAAAAAAlDyBSAAAAAAAAAAAAKDkCUQCAAAAAAAAAAAAJa9FsQsAAGDLt9tjM4tdAgDAu7brYzOKXQIAAADARk3ru/tm7/Nji/+x2fsEeK/YIRIAAAAAAAAAAAAoeXaIBAAAAAAAAAAA4M0VCsWuADbKDpEAAAAAAAAAAABAyROIBAAAAAAAAAAAAEqeQCQAAAAAAAAAAABQ8gQiAQAAAAAAAAAAgJInEAkAAAAAAAAAAACUPIFIAAAAAAAAAAAAoOQJRAIAAAAAAAAAAAAlTyASAAAAAAAAAAAAKHkCkQAAAAAAAAAAAEDJE4gEAAAAAAAAAAAASl6LYhcAAAAAAAAAAABACSgrFLsC2KgtdofIv/71rznggAMyfPjwnHjiiTn++ONz1113bbb+r7322iTJpEmTcuONN262fgEAAAAAAAAAoFmhkN3GVmefu27L3r+9OW179tiguWrggAy6/ZYMuuPW7HnVFSlr3TpJstMZX88+d92Wfe+9Ozt87vgiFA6w+W3RO0Tuv//+ueSSS5IkK1euzPDhw9OzZ8/06dPnPe/78ssvz4knnpghQ4a8530BAAAAAAAAAMDr6XLEYSlr0zpTjvhU2g/aO7t87/xM+/wXm9v7XDI20794alY9PS9dTxyWNt26pdX226XDvvtkysc/nfJ2bbPj1/6jiCMA2Hy26EDkq1VUVOS4447LPffck7vuuiuTJ09OU1NTvvCFL+Twww/P8OHDs9tuu2X27Nlp165d9tlnn/z5z3/O8uXLc9VVV6Vdu3b57ne/m2eeeSaNjY0588wzM3jw4Hzyk5/MfvvtlyeffDKFQiE//elPc+2112bZsmW54IIL0r9//8ydOzejRo3KxRdfnMceeywrV65M796988Mf/rDYTwsAAAAAAAAAAO9j2wzeL0sm3p8kWT71kVQN7N/c1q5379QvqUn3r5ySyj6758U/TEzdnDnZYdgxWTnzifS/+sq0qKrK7Au+X6zyATarLfaS2a+nc+fOueeee/Lss89mwoQJueaaa/Kzn/0sy5cvT5L0798/V199ddauXZs2bdrkl7/8ZXbeeedMnjw5N998czp27JjrrrsuP/3pT3PhhRcmeXnnyY9//OO59tprs91222XSpEn56le/mg4dOuSCCy5o7ru2tjbt27fPL3/5y0yYMCF/+9vf8sILLxTjaQAAAAAAAAAAYCtRXlWZdStWvHKgoTGF8vIkScvOHdNh30H5x1VX59Gjjk+nIR9JxwM/kpadOqVqQP9M/9JX8sSoc9PvZ5cVqXqAzatkdohMkoULF+aTn/xkbrvttgwfPjxJsm7duixcuDBJ0q9fvyRJ+/bts/POOzf/95o1azJr1qxMnTo106ZNa35cTU1NkqRv375Jkh122CFr1qx53b5bt26dJUuWZOTIkWnXrl3q6upSX1//3g0WAAAAAAAAAICtXsOK2pRXVr5yoKwsTQ0NSZL6JTVZ9fS8rJw1O0ny0sQ/pmrAnqmvqUnd7Dlpqq9P3Zw5aVy9Ji237Zz6F18qxhAANpuS2SGytrY2N998c6qqqjJ48OCMHz8+V199dQ4//PB069btTR/fq1evfPzjH8/48ePzi1/8Iocddlg6dOiQJCkUCq+5f1NT0wa3J02alOeeey4//vGPM3LkyKxevfo19wEAAAAAAAAAgE1p6cOT0/mQg5Mk7QftndqZM5vbVj0zP+UVFWnbs0eSZJv998vKJ2dl6UOT0+ngjyZJWm2/fcor2qZ+Sc3mLh1gs9uid4h86KGHMnz48JSVlaWhoSEjRozIoYcemurq6pxwwgmpq6vLIYcckspXp+DfwPHHH5/Ro0fnxBP/P3t3HmbnePiP/31mJuvMSCJCqFiSlJIQIj6JqipKUzQ+tkQxVdWqaqKo1q4pgtqipaFaWmIPobaiCPrVnxAUaa0JIbUkGEkm+yy/P/QzpEhRcvLI63Vdua48z33Oc7+fOWPONSdv971vGhoasvfee6ei4oP7oL169coRRxyRL37xi0ne3o57zJgxGTp0aNq2bZsePXpkxowZ6dGjxyd2vwAAAAAAAAAA8G4zb/lTVt76y9nslj+mVCrlH4ccltV2+99UVlfn5bGX58lDj0ifC85LqVTKrIcm5Y0/35Uk6bLFwGx+xy1JRUWePvLYpLm5zHcC8OkrtVjm8FMzc+acckcAAAAAAAAAAKAgHt/wC8t8zu1m/nOZz0lxNXxjULkjsByruemBckcozpbZAAAAAAAAAAAAAB9kud4yGwAAAAAAAAAAgOVDqVQqdwRYKitEAgAAAAAAAAAAAIWnEAkAAAAAAAAAAAAUnkIkAAAAAAAAAAAAUHgKkQAAAAAAAAAAAEDhKUQCAAAAAAAAAAAAhacQCQAAAAAAAAAAABSeQiQAAAAAAAAAAABQeAqRAAAAAAAAAAAAQOEpRAIAAAAAAAAAAACFpxAJAAAAAAAAAAAAFF5VuQMAAAAAAAAAAABQABWlcieApbJCJAAAAAAAAAAAAFB4VogEAAAAAAAAAIDlwMb/eKrcEQAKzQqRAAAAAAAAAAAAQOEpRAIAAAAAAAAAAACFpxAJAAAAAAAAAAAAFJ5CJAAAAAAAAAAAAFB4CpEAAAAAAAAAAABA4SlEAgAAAAAAAAAAAIWnEAkAAAAAAAAAAAAUXlW5AwAAAAAAAAAAAFAApVK5E8BSWSESAAAAAAAAAAAAKDyFSAAAAAAAAAAAAKDwFCIBAAAAAAAAAACAwlOIBAAAAAAAAAAAAApPIRIAAAAAAAAAAAAovLIVIidOnJgtttgidXV12XfffbPXXnvl1ltvLVeczJw5MyNHjizb/AAAAAAAAAAAAMDHV1XOyQcNGpTRo0cnSebOnZu6urqsu+662WCDDZZ5lm7duilEAgAAAAAAAAAAQEGVtRD5btXV1Rk2bFhuu+223HrrrXnooYfS0tKSb3/72/n617/eWpZ8/vnn09LSktGjR2fq1Kk588wz06ZNmwwdOjRrrLFGRo8encrKyvTo0SMnnnhipk+fnqOPPjpVVVWprKzM6aefnjZt2uTQQw9NS0tLFi9enJ///Oeprq7O4YcfnmuuuSb3339/zjnnnLRr1y6dO3fOKaeckieffDK//e1v06ZNm0yfPj077rhjfvCDH5T7ywYAAAAAAAAAAABkOSpEJknXrl1z8cUXZ8MNN8xVV12VhQsXZujQodlyyy2TJP3798+JJ56Yyy+/PL/5zW+y/fbbZ+HChRk3blxaWloyePDgXHHFFenatWvOOeecXH/99Vm8eHH69OmTo446KpMmTcqsWbPy8ssvp7a2NmeddVaee+65NDQ0pLq6OknS0tKS448/PldeeWVWW221XHLJJTn//PPzla98JS+//HJuvPHGLFq0KFtttZVCJAAAAAAAAAAAACwnKsod4N1efvnlfOMb38jf//731NXV5bvf/W4aGxvz8ssvJ3l7i+3k7WLk888/nyRZd911kyRvvvlmZsyYkUMPPTR1dXW5//778/LLL2ePPfZIly5d8t3vfjeXX355Kisr8+Uvfzmbb755Dj744PzqV79KRcU7X4b6+vrU1NRktdVWS5JsvvnmefbZZ5Mk6623XqqqqtKxY8e0b99+mX1dAAAAAAAAAAAAgKVbblaIbGhoyLhx47LHHntk4MCBOemkk9Lc3JwxY8ZkzTXXTJJMnjw53bt3zyOPPJLevXsnSWuZsUuXLunevXvGjBmT2tra3HXXXenYsWPuuuuubLbZZhk+fHhuvvnm/O53v8uQIUOy6qqr5uKLL86jjz6as88+O6eeemrrdRoaGjJjxoysuuqqefDBB7POOuskSUql0rL/wgAAAAAAAAAAACwHSsvV8nvwXmUtRD7wwAOpq6tLRUVFmpqaMmLEiGy//fY57bTTsvfee2fevHn56le/mpqamiTJ9ddfnz/84Q/p0KFDTj/99DzzzDOt16qoqMixxx6bAw88MC0tLamurs7pp5+euXPn5ic/+UnOPffcVFRU5Oijj84aa6yRww47LJdcckkqKirywx/+sPU6pVIpJ598ckaMGJFSqZROnTrl1FNPbV0lEgAAAAAAAAAAAFj+lFpaWlrKHeLDqKury8iRI9OrV69yR/nQZs6cU+4IAAAAAAAAAADwgbp1qy13BApk3u5bljsCy7GO191f7gixiCkAAAAAAAAAAABQeGXdMvujGDt2bLkjAAAAAAAAAAAAAMspK0QCAAAAAAAAAAAAhacQCQAAAAAAAAAAABSeQiQAAAAAAAAAAABQeAqRAAAAAAAAAAAAQOEpRAIAAAAAAAAAAACFpxAJAAAAAAAAAAAAFF5VuQMAAAAAAAAAAABQAKVSuRPAUlkhEgAAAAAAAAAAACg8hUgAAAAAAAAAAACg8BQiAQAAAAAAAAAAgMJTiAQAAAAAAAAAAAAKTyESAAAAAAAAAAAAKLyqcgcAAAAAAD47zli9xzKf8yevvLTM5wQAAAAAlj9WiAQAAAAAAAAAAAAKTyESAAAAAAAAAAAAKDyFSAAAAAAAAAAAAKDwqsodAAAAAAAAAAAAgOVfqaJU7giwVFaIBAAAAAAAAAAAAApPIRIAAAAAAAAAAAAoPIVIAAAAAAAAAAAAoPAUIgEAAAAAAAAAAIDCU4gEAAAAAAAAAAAACk8hEgAAAAAAAAAAACg8hUgAAAAAAAAAAACg8BQiAQAAAAAAAAAAgMJTiAQAAAAAAAAAAAAKTyESAAAAAAAAAAAAKLyqcgf4sCZOnJhDDz00vXv3TktLSxobG/Otb30r6667bu66664MHz78fZ83fvz4TJ06NUccccR/nGPhwoW58cYbs+eee37S8QEAAABghVUqlbLreWdl9X5907hwUa49cETemPJ863j/fYZl6x8fkgWzZ2XSJVfmod+PTZL86KH7smD27CTJm89Py7jv/rAs+QEAAAD4l1Kp3AlgqQpTiEySQYMGZfTo0UmSuXPnpq6uLqNGjfrAMuRHNXPmzIwbN04hEgAAAAA+QX122TlV7dvn11/aIWsNHJCdzxiVS3bbO0nSsevK+dqJx+WcAVtlwVuz8r07/pjn7r43c159LUnym+12Lmd0AAAAAKBAClWIfLfq6uoMGzYsJ554Yrp3757Ro0fnsssuyx133JHGxsbU1tbm3HPPTZL87W9/y3777ZeGhoaMGDEiX/nKV/Lggw9m9OjRqaysTI8ePXLiiSfmggsuyHPPPZfzzjsv++23X4499tjU19cnSY477risv/76Oeqoo/Liiy9m4cKFOeCAA7LjjjuW88sAAAAAAMu9db40KE/ffmeS5MWJk7LmZpu0jnXtuU5efuyJzK9/K0ny0qRHstbAAXnzhWlp27FDvvun8amoqsptx52YFydOKkN6AAAAAKAoCluITJKuXbumvr4+3bt3T3Nzc95666384Q9/SEVFRQ444IA88cQTSZIOHTrkwgsvzJtvvpk999wzW221VY4//vhcccUV6dq1a84555xcf/31Oeigg/LMM89k+PDhOeOMMzJo0KDsvffeeeGFF3L00Ufnt7/9bSZOnJjrrrsuSXL//feX8/YBAAAAoBDa19a2bn2dJM1NTamorExzU1Nef3ZKVtvwC6lZtVsWzmnI57fZOq8/MyWL583PvWefmwcvujSrfL5XDrj52pyx4YA0NzWV8U4AAAAAgOVZoQuRL7/8coYMGZJnn302FRUVadOmTQ4//PB07Ngxr776ahobG5Mkm222WUqlUrp27Zra2trU19dnxowZOfTQQ5MkCxYsyJZbbrnEtZ955pk88MAD+dOf/pQkmT17dmpqanL88cfn+OOPT0NDQ4YMGbJM7xcAAAAAimjBnDlpV1PTelyqqGgtNs5/a1ZuOuKY1I27NLOmv5x/PvpY5r7+RmY+81xef25qkuT1Z6dk7ptvpnb17pk1/Z9luQcAAAAAYPlX2EJkQ0NDxo0bl3322SdJ8tRTT+XOO+/MuHHjMn/+/Oy2225paWlJktaVImfOnJl58+alS5cu6d69e8aMGZPa2trcdddd6dixYyoqKtLc3Jwk6dmzZ4YMGZJvfOMbeeONNzJu3LjMmDEjf//73/PrX/86CxcuzNZbb51ddtklVVWF/TICAAAAwKfuhfsnZsOdB+fxa2/IWgMH5NXJ/2gdq6iszFoDB+SCr+yYiqqqfO+OP+ZPx52YzfffN937bpgbRhyRlVbvnva1tZnzyqtlvAsAAAAAYHlXqCbfAw88kLq6ulRUVKSpqSkjRoxIp06dMnHixKy99trp0KFDdtttt7Rt2zbdunXLjBkzkry9AuS3vvWtzJs3LyeeeGIqKytz7LHH5sADD0xLS0uqq6tz+umnp6amJosXL84ZZ5yRgw46KMcee2yuueaaNDQ0ZPjw4enWrVtmzpyZ//3f/03Hjh3zne98RxkSAAAAAP6Dv99wU9b76ldy8F9uT6lUyjUH/DCb7LVH2tVUZ+LvLknTosU55MF707hwQe47+7zMe+PNPHTx2Ay9eEx+cO+fkpaWjPvecNtlAwAAAABLVWr5v2UU+cTNnDmn3BEAAAAAYJk6Y/Uey3zOn7zy0jKfEwAAAD4runWrLXcECmT+sC+XOwLLsQ5X31fuCKkodwAAAAAAAAAAAACA/5ZCJAAAAAAAAAAAAFB4CpEAAAAAAAAAAABA4VWVOwAAAAAAAAAAAAAFUFEqdwJYKitEAgAAAAAAAAAAAIWnEAkAAAAAAAAAAAAUnkIkAAAAAAAAAAAAUHgKkQAAAAAAAAAAAEDhKUQCAAAAAAAAAAAAhacQCQAAAAAAAAAAABSeQiQAAAAAAAAAAABQeAqRAAAAAAAAAAAAQOEpRAIAAAAAAAAAAACFV1XuAAAAAAAAAAAAACz/SqVSuSPAUilEArDMPd13g7LMu/7kJ8syLwCsSB74wnrLfM5BTz2zzOcE4IP95JWXyh0BAICP6NXNN17mc3Z/6PFlPicAAJ99tswGAAAAAAAAAAAACk8hEgAAAAAAAAAAACg8hUgAAAAAAAAAAACg8BQiAQAAAAAAAAAAgMJTiAQAAAAAAAAAAAAKTyESAAAAAAAAAAAAKDyFSAAAAAAAAAAAAKDwFCIBAAAAAAAAAACAwlOIBAAAAAAAAAAAAAqvqtwBAAAAAAAAAAAAKICKUrkTwFJZIRIAAAAAAAAAAAAoPIVIAAAAAAAAAAAAoPAUIgEAAAAAAAAAAIDC+1QLkRMnTswWW2yRurq67Lvvvtlrr71y66235sknn8x55533sa87c+bMjBw58j3nzzzzzIwfP/6/SPz+jjrqqNx3332f+HUBeJdSKb1OPzUb3/LHbDR+XNqvs84SwzWb9MtGf7wuG904Pl/43W9SatfunbH+m2aj8eOWcWAA4EMrlbLRmb/IlrfdlC3+eF06rrtO61C7Vbtliz9e1/pn8NSnsva3v9U63nmzTbPFH68rQ2gAAABYwZVKWWPUyek1/rqse9WVabv22ksMr3LAAfn8Hbdn3auufHu8Z8+kqiprnn12el5zTXrdcENqv/rVMoUHAGBFVfVpTzBo0KCMHj06STJ37tzU1dVl1KhRGT58+Me+Zrdu3d63EAlAcXX9+uBUtGuXx3faJbWb9c+6Pz8+T+53QOt477NOz1MHfD8LXnghq+3zzbRf83OZP2VqPvfDH2TVPXdP07x5ZUwPACxN952+nsr27XL/4G+k84D+6XPSz/LQvvsnSRbOmJn/b5fdkyRdBmyWLxx3VKZdelmSpNeIg7Pm0D28zwMAAEAZrLTDDqlo1y5Tdts9HTbdJKsfd2ymfe/A1vH2ffvmpcN/nAWTJ7ee67LnHml6qz5TDz88lZ07p/ctN+fpO+8sR3wAAFZQn3oh8t2qq6szbNiwnHjiienevXtGjx6d7bbbLv369cuLL76Yz3/+8xk1alT23nvvnHTSSfn85z+fe++9N/fcc09WXnnlPProo5k3b15GjRqVo48+Otdcc01uv/32nH/++Vl55ZWzePHi9OzZM01NTTnhhBPy6quvpr6+Pl/+8pdz6KGH5qijjkpVVVVefvnlLFq0KDvuuGMmTJiQV155JWPGjMlaa62V0047LQ8//HCSZOedd85+++3Xmn/x4sX52c9+lmnTpqW5uTmHHnpoBg4cuCy/hACfWSsN3Dz1E+5Jksx5+JHU9OvXOtahV8801tdnjQO/m+oNvpA377wr86dMTZIseGFantz/e1nv178sR2wA4ENYeeD/ZMZdE5Ikb016JJ026fe+j+v7i1F55Ps/TJqbkyTzXpiWSfsdkE3PP3eZZQUAAADeVr35gMy5994kyfxH/5YOG220xHiHjfpm1YMPTlW3VTJnwoTMHHN+Zt1ya2bd+qd3HtTUtCwjAwDAp7tl9vvp2rVr6uvrW49fe+21/OhHP8q1116befPm5c4778yee+6Z66+/Pkly3XXXZY899kiS9OzZM1dddVXavWub1DPOOCO///3vc9FFF6V9+/ZJkldeeSWbbLJJLrroolx55ZW58sorWx//uc99LhdffHF69uyZ6dOn57e//W122GGH3H333ZkwYUKmT5+ea665JldccUVuvvnmPP30063PHTduXLp06ZLLL788Y8aMyYknnvipfq0AViSVtbVpmj2n9bilqSmprEySVK28cmoHDMgrf7gkk/fcK5232jKdttoySfLGLbempXFxWTIDAB9OVW1NGt/1Pp+m5pT+9T7/f1YbvEPmPPV05j43pfXcKzfdkubF3ucBAACgHCpqatM05/0/t0+SWTfdlH8ee2ye33ufdBwwILXbbpvmefPSPHduKqqrs9b5Y/LqmWeVIzoAACuwZV6IfPnllzNkyJDW49VXXz1rr712kmTTTTfN888/nx133DF333133njjjbz66qvp06dPkmTddddd4lqvv/56ampq0qVLl5RKpWy66aZJks6dO+eJJ57Ij3/845xyyilZtGhR63M23HDDJMlKK62U3r17t/590aJFmTJlSgYMGJBSqZQ2bdqkX79+mTLlnX+Me+aZZ3Lfffelrq4uhxxySBobG5codwLw8TXNmZPKmurW41JFRev/OdpYX58FL7yQ+c88m5bGxtRPuCc1G29crqgAwEfUOKdhiff5VJTe/keUd1lzz90z7ZLLlnEyAAAA4IM0N8xJZXVN6/G7P7dPktcv/n2a6uvTsnhx5tw9IR3+9W+6bVZfPeteeUXeGn99Zt144zLPDQDAim2ZFiIbGhoybty4rLzyyq3nXnvttcycOTNJ8sgjj6R3797p0KFDBg4cmFGjRmWXXXZ5J2zFknE7d+6cOXPm5M0330ySPPHEE0mS8ePHp7a2NmeddVa+853vZMGCBWlpaUmSlEqlD8zXq1ev1u2yFy9enEcffbS1rJm8vULlTjvtlLFjx+a3v/1tBg8enE6dOv03XxIA/mX2g5PSZbttkyS1m/XP3Cefah1bMO3FVFZ3TPt11kmSrDRwYOa9awVfAGD5Vv/gQ1lt++2SJJ0H9M+cfzz1nsd06rdx6h98aFlHAwAAAD7A3EkPp3abryRJOmy6SRa863P5itrafP7221LRsWOSpOaLX8z8J55I1SqrZJ2xl+bV036R+nHjypAaAIAVXdWnPcEDDzyQurq6VFRUpKmpKSNGjEinTp0yceLEJEnbtm1z0kkn5ZVXXkm/fv2y7bZvl2GGDh2ab37zmxk5cuQHh6+qyqmnnpoDDjggnTp1SlXV27ezxRZb5PDDD8/DDz+cDh06ZO21186MGTP+Y9ZtttkmDz74YIYNG5bFixdn8ODBratTJslee+2V4447Lvvuu28aGhqy9957v6ekCcDH88atf0rnrbfKxjffkJRKefZHh6fbbv+biurqvDb28jx72BFZ/4LzkiRzJj2c+jvvLm9gAOBDe+XmW7PK1l/Oln+6MSmV8tiIw/K53XdNZXV1Xrz0srTt2jWNDQ3ljgkAAAC8y+zbb0/NVl9Kz+uuTalUyvSf/CSdhgxJRXV16q+8Mq+dcWbWvfKKtCxalIa//jVz7rknq//shFR26pRVDxmRHDIiSfLCft9Oy8KFZb4bAOATs5TF6GB5UGr5v6UTy2TLLbfM/fff/57zjz/+eC677LKcfvrpZUj1yZg5c065IwAsl57uu0FZ5l1/8pNlmRcAViQPfGG9ZT7noKeeWeZzAgAAwGfJq5tvvMzn7P7Q48t8TgDeX7duteWOQIEsqNu23BFYjrUfW/7FrT71FSI/jssuuyzXXXddfvWrX5U7CgAAAAAAAAAAAFAAZS9Evt/qkPvuu2/23XffMqQBAAAAAAAAAAAAiqii3AEAAAAAAAAAAAAA/lsKkQAAAAAAAAAAAEDhKUQCAAAAAAAAAAAAhacQCQAAAAAAAAAAABSeQiQAAAAAAAAAAABQeFXlDgAAAAAAAAAAAAB8djU3N2fkyJF5+umn07Zt25x88slZe+21W8dvvvnmXHLJJamsrMx6662XkSNHpqLio6/3aIVIAAAAAAAAAAAA4FNz5513ZtGiRbn66qvz4x//OKeddlrr2IIFC3LOOefk0ksvzVVXXZWGhoZMmDDhY81jhUgAAAAAAAAAAAD+o1KpVO4IFNTDDz+crbbaKkmyySabZPLkya1jbdu2zVVXXZUOHTokSRobG9OuXbuPNY9CJAAAAAAAAAAAAPBfufrqq3P11Ve3Hg8bNizDhg1LkjQ0NKSmpqZ1rLKyMo2NjamqqkpFRUVWWWWVJMnYsWMzb968bLnllh8rg0IkAAAAAAAAAAAA8F95dwHy39XU1GTu3Lmtx83Nzamqqlri+Iwzzsjzzz+fc88992OvRlrxsZ4FAAAAAAAAAAAA8CH0798/9913X5Lkb3/7W9Zbb70lxk844YQsXLgwY8aMad06++OwQiQAAAAAAAAAAADwqdl+++1z//33Z6+99kpLS0tOOeWU3HTTTZk3b1769u2ba6+9NgMGDMh+++2XJPnWt76V7bff/iPPU2ppaWn5pMPztpkz55Q7AgAAAAAAAAAAfKBu3WrLHYECWfit7codgeVYu0vvKncEW2YDAAAAAAAAAAAAxacQCQAAAAAAAAAAABSeQiQAAAAAAAAAAABQeAqRAAAAAAAAAAAAQOEpRAIAAAAAAAAAAACFV1XuAAAAAAAAAAAAABRARancCWCprBAJAAAAAAAAAAAAFJ5CJAAAAAAAAAAAAFB4CpEAAAAAAAAAAABA4SlEAgAAAAAAAAAAAIWnEAkAAAAAAAAAAAAUnkIkAAAAAAAAAAAAUHgKkQAAAAAAAAAAAEDhrZCFyIkTJ2aLLbZIXV1d9t133+y111659dZb88wzz2S77bbLm2++mSSZO3dudt111zz11FOtzz3ooINy0EEHlSs6AAAAAAAAAAAA8D5WyEJkkgwaNChjx47NZZddlosuuii/+93v0tTUlO985zs58sgj09LSkmOOOSb77LNPvvCFLyRJXnnllcybNy+zZs3KSy+9VOY7AAAAAAAAAAAAAP5PVbkDLA+qq6szbNiw3HbbbTnssMPy17/+Nd///vfTtWvX7LHHHq2Pu/baa7Pddtulffv2ueKKK3LkkUeWMTUAAAAAAAAAAMCyUyqVyh0BlmqFXSHy33Xt2jX19fVJkn322Sf33ntv9txzz9bx5ubm3Hzzzdlll12y00475dZbb82CBQvKFRcAAAAAAAAAAAB4F4XIf3n55ZfTvXv3zJ49O6NGjcrPf/7zHHfccZk7d26S5C9/+Uvmzp2bH//4x/nRj36U5ubm3HTTTWVODQAAAAAAAAAAACQKkUmShoaGjBs3LoMHD87RRx+dffbZJ3vttVe23377/PznP0/y9nbZJ598ci666KJcdNFFOeecc3LFFVeUOTkAAAAAAAAAAACQJFXlDlAuDzzwQOrq6lJRUZGmpqaMGDEi99xzTyoqKrL33nsnSUaMGJF99tknN9xwQx577LGMHj269fmbbbZZFi5cmEceeST9+/cv120AAAAAAAAAAAAASUotLS0t5Q7xWTVz5pxyRwAAAAAAAAAAgA/UrVttuSNQIIv2377cEViOtf39n8sdwZbZAAAAAAAAAAAAQPEpRAIAAAAAAAAAAACFpxAJAAAAAAAAAAAAFJ5CJAAAAAAAAAAAAFB4CpEAAAAAAAAAAABA4VWVOwAAAAAAAAAAAAAFUFEqdwJYKitEAgAAAAAAAAAAAIWnEAkAAAAAAAAAAAAUnkIkAAAAAAAAAAAAUHgKkQAAAAAAAAAAAEDhKUQCAAAAAAAAAAAAhacQCQAAAAAAAAAAABSeQiQAAAAAAAAAAABQeAqRAAAAAAAAAAAAQOEpRAIAAAAAAAAAAACFV1XuAAAAAAAAAAAAABRAqVTuBLBUVogEAAAAAAAAAAAACk8hEgAAAAAAAAAAACg8hUgAAAAAAAAAAACg8BQiAQAAAAAAAAAAgMJTiAQAAAAAAAAAAAAKTyESAAAAAAAAAAAAKDyFSAAAAAAAAAAAAKDwFCIBAAAAAAAAAACAwlOIBAAAAAAAAAAAAApPIRIAAAAAAAAAAAAovKpyBwAAAAAAAAAAAGD5V6oolTsCLJUVIgEAAAAAAAAAAIDC+4+FyIkTJ2aLLbZIXV1d659DDjnkfR9bV1eXKVOmfOIhP8h9992Xo446KkkyfPjwZTYvAAAAAAAAAAAAsHz5UFtmDxo0KKNHj/60s/xXzjvvvHJHAAAAAAAAAAAAAMrkQxUi389jjz2WUaNGpaWlJauttlrOPPPMJMmvf/3rvP7665k/f37OPvvs9OjRI6eddloefvjhJMnOO++c/fbbLy+88EKOO+64LF68OO3bt8/o0aPz+uuv57TTTktzc3Nmz56d4447Lv37988222yTnj17pmfPntlrr71yzDHHpEOHDunQoUM6deqUJNlyyy1z//335x//+EdOOumkVFZWpl27djnppJOyxhpr5Ne//nXuvPPOrLzyypk/f35+9KMf5cEHH8yjjz6aefPmZdSoUbnhhhsyefLkzJ07N7169cqpp56ac889N9OmTUt9fX1mzZqVvffeO3fccUeef/75/OIXv8gmm2zy378KAAAAAAAAAAAAwH/lQxUiH3jggdTV1bUeb7311rnxxhszevTo9OrVK5dffnnrVtlbb711dtlll5x77rm57bbb0rt370yfPj3XXHNNGhsbs/fee2fQoEE555xzcuCBB+bLX/5ybr311vzjH//I7Nmzc+SRR2b99dfPTTfdlPHjx6d///555ZVXMn78+HTp0iWHHHJIDjnkkGy55Za58MILM3Xq1CWyHnfccRk1alQ22GCD3HnnnTnttNNy8MEH5y9/+UuuvfbaLF68ON/4xjdaH9+zZ88cd9xxaWhoyEorrZTf//73aW5uzk477ZTXXnstSdK+fftcdNFFufDCC3PvvffmggsuyHXXXZdbbrlFIRIAAAAAAAAAAACWAx97y+zf//736dWrV5Jkn332aT3ft2/fJMkqq6yS119/PVOmTMmAAQNSKpXSpk2b9OvXL1OmTMnzzz+fTTfdNEmy4447JkkmTZqUMWPGpH379pk7d25qamqSJF26dEmXLl2SJM8++2w23njjJEn//v3fU4icMWNGNthggyTJ5ptvnrPOOitTpkzJRhttlMrKylRWVrZmTJJ11103SdKuXbu8+eabOfzww9OxY8fMmzcvixcvTpJsuOGGSZLa2tr07t07SdKpU6csXLjww3z5AAAAAAAAAAAAgE9Zxcd94qqrrpoXXnghSXLhhRfmz3/+8/s+rlevXq3bZS9evDiPPvpo1l577fTq1StPPPFEkuTGG2/M2LFjM2rUqBxyyCH5xS9+kfXWWy8tLS1vh6x4J2bPnj3z6KOPJkkmT578vrmeeuqpJMlDDz2UddZZJ717984TTzyR5ubmLFq0KP/4xz/e+QL869r33XdfXnnllZx99tk5/PDDs2DBgtb5S6XSx/0yAQAAAAAAAAAAAMvAx9oyO0mOPfbYHHPMMamoqEi3bt3y7W9/O5deeul7nrvNNtvkwQcfzLBhw7J48eIMHjw4ffr0yU9/+tOccMIJOf/889O+ffucccYZaWxszMEHH5yuXbume/fuqa+vf8/1fvazn+Wwww7LRRddlJVXXjnt2rVbYvzkk0/OSSedlJaWllRWVuaUU05Jjx49svXWW2fo0KHp0qVL2rRpk6qqJW994403zpgxYzJ06NC0bds2PXr0yIwZMz7MlwcAAAAAAAAAAAAos1LL/y2D+Bn2xhtv5Lbbbss+++yTRYsWZaeddsoll1ySNdZY41Odd+bMOZ/q9QEAAAAAAAAA4L/RrVttuSNQIIsPHFzuCCzH2lx4W7kjfLgVIouuS5cumTx5cnbfffeUSqXsueeen3oZEgAAAAAAAAAAAFh2VohCZEVFRU499dRyxwAAAAAAAAAAACiuUqncCWCpKsodAAAAAAAAAAAAAOC/pRAJAAAAAAAAAAAAFJ5CJAAAAAAAAAAAAFB4CpEAAAAAAAAAAABA4SlEAgAAAAAAAAAAAIWnEAkAAAAAAAAAAAAUnkIkAAAAAAAAAAAAUHgKkQAAAAAAAAAAAEDhKUQCAAAAAAAAAAAAhVdV7gAAAAAAAAAAAAAUQEWp3AlgqawQCQAAAAAAAAAAABSeQiQAAAAAAAAAAABQeAqRAAAAAAAAAAAAQOEpRAIAAAAAAAAAAACFpxAJAAAAAAAAAAAAFJ5CJAAAAAAAAAAAAFB4CpEAAAAAAAAAAABA4SlEAgAAAAAAAAAAAIWnEAkAAAAAAAAAAAAUnkIkAAAAAAAAAAAAUHhV5Q4AAAAAAAAAAADA8q9UKpU7AiyVFSIBAAAAAAAAAACAwlOIBAAAAAAAAAAAAApPIRIAAAAAAAAAAAAoPIVIAAAAAAAAAAAAoPAUIgEAAAAAAAAAAIDCU4gEAAAAAAAAAAAACq+q3AE+iokTJ+bQQw9N7969W8916dIlv/rVr97z2CeffDJ33XVXhg8fni233DL333//sowKAAAAAAAAAAAALEOFKkQmyaBBgzJ69Oj/+LgNNtggG2ywwTJIBAAAAAAAAAAAAJRb4QqR76euri7rrrtunn/++bS0tGT06NGZOnVqrrrqqiXKk08//XROPvnkJEnnzp1zyimn5B//+EcuuOCCVFRUZObMmRk2bFj22WefXH755bnhhhtSUVGR/v375yc/+Um+9rWvZdy4cencuXOuuOKKzJs3L9/97nfLddsAAAAAAAAAAADAvxSuEPnAAw+krq6u9XjrrbdOkvTv3z8nnnhiLr/88vzmN7/J9ttv/57nHn/88TnllFPSu3fvjBs3Lr/73e/yxS9+Ma+99lpuuOGGNDc35xvf+EYGDx6c8ePH5/jjj88mm2ySK664onXslltuyT777JMbb7wx55133jK7bwAAAAAAAAAAAOCDFa4Q+X5bZt97770ZNGhQkreLkXfffff7PnfKlCn5+c9/niRZvHhx1l133STJpptumrZt2yZJPv/5z+fFF1/MqaeemosvvjhnnnlmNtlkk7S0tGSPPfbIYYcdls033zyrrLJKVllllU/rNgEAAAAAAAAAAJYvFaVyJ4ClKlwh8oNMnjw53bt3zyOPPJLevXu/72PWXXfd/OIXv8gaa6yRhx9+ODNnzkySPPnkk2lqasqiRYvy3HPPZe21186YMWPy85//PO3atcsBBxyQRx99NP/zP/+T2traXHDBBdljjz2W5e0BAAAAAAAAAAAAS1G4QuS/b5mdJAsWLMj111+fP/zhD+nQoUNOP/30PPPMM+957siRI3PkkUemqakpSTJq1KjMmDEjjY2N+d73vpe33norP/jBD7Lyyitn/fXXzx577JEuXbpktdVWS79+/ZIkQ4cOzcknn5wzzjjj079ZAAAAAAAAAAAA4EMptbS0tJQ7xH+rrq4uI0eOTK9evT7ycydOnJirrrrqPdtwf5Bbb701zz77bH70ox/9x8fOnDnnI+cBAAAAAAAAAIBlpVu32nJHoEAah+9c7ggsx6rOu7ncEYq3QmQ5nX322Zk0aVLGjBlT7igAAAAAAAAAAADAu3wmVohcXlkhEgAAAAAAAACA5ZkVIvkorBDJ0iwPK0RWlDsAAAAAAAAAAAAAwH9LIRIAAAAAAAAAAAAoPIVIAAAAAAAAAAAAoPAUIgEAAAAAAAAAAIDCqyp3AAAAAAAAAAAAAAqgVCp3AlgqK0QCAAAAAAAAAAAAhacQCQAAAAAAAAAAABSeQiQAAAAAAAAAAABQeAqRAAAAAAAAAAAAQOEpRAIAAAAAAAAAAACFpxAJAAAAAAAAAAAAFJ5CJAAAAAAAAAAAAFB4VeUOAADA8u/Ffn3LMu9aj00uy7wAH8YzfTcsy7zrTf5HWeYFAAAAAABY3lkhEgAAAAAAAAAAACg8hUgAAAAAAAAAAACg8GyZDQAAAAAAAAAAwH9WKpU7ASyVFSIBAAAAAAAAAACAwlOIBAAAAAAAAAAAAApPIRIAAAAAAAAAAAAoPIVIAAAAAAAAAAAAoPAUIgEAAAAAAAAAAIDCU4gEAAAAAAAAAAAACk8hEgAAAAAAAAAAACg8hUgAAAAAAAAAAACg8BQiAQAAAAAAAAAAgMKrKncAAAAAAAAAAAAACqBUKncCWKrPfCFy+vTpGTJkSPr06dN6buDAgbn44ouXOJckY8aMyde+9rX8+c9/TnV1dev5XXbZJb/85S+zzjrrZP78+dl///0zatSo9OrVa5ndBwDAcqdUylqnnpwOG26YlkULM+2II7PwhWmtw6se+N2s8s1haXzjjSTJtCOPycIpU9N9+MHptMP2KbVtk5mXjM0bV15drjsA+HSUSun1i1Hp2GfDtCxclOcO/2kWvPBC63DNJv2yzs9PSKmULJoxM8/88EdpWbjw7bH+m2Sd447J5N2Glik8AAAAAABAcX3mC5FJ0rt374wdO7b1ePr06bnvvvuWOPd/ttlmm9x+++3ZbbfdkiSTJ09Op06dss466+SJJ57Iz372s7z22mvLLDsAwPKq8+CvpdSuXZ4esmuq+2+aNX92XKbs/73W8Y4b9c0LhxyWeU9Mbj1Xs8WgVG++WZ7eZbdUdOiQ1X5wYDmiA3yqVv7611Jq1z5P7PS/qdls06zz8+Pz1H4HtI73OusXefqAg7LghRey2j57pf2an8v8KVPzuR8elG577p7mefPKmB4AAAAAAKC4KsodYHkzdOjQ3HDDDa3H1113XYYNG5YkWbRoUX7961+nZ8+eZUoHALD8qPmfzTP7nnuTJHMfeTQdN954ifGOG2+U7iN+mPVvuDbdhx+cJFnpK1/O/CefSq+LL0zvSy7OrD/ftcxzA3zaVhr4P3lrwj1JkoaHH01Nv3d+Pnbo1TON9fVZ48AD0vf6canq3Dnzp0xNkix4YVqeelexHAAAAAAAgI9mhVgh8rnnnktdXV3r8aGHHvqec3369MlRRx2Vfv36ZdasWXnllVfStWvX/PWvf83RRx+dJNlss82WeXYAgOVVZW1NmmbPeedEc1NSWZk0NSVJ6v94Y2b84dI0z2lIr4suTKevbpuqlVdOuzU/l+e+9Z20XatHev/hd/n7VtuW6Q4APh1VtTVpnD37nRNN7/x8rFp55dQOGJCpx5yQBVOfzwaX/SENjz+RWX+5P2/c8qe067Fm+YIDAAAAAAAU3ApRiHy/LbP//dy77bHHHrnxxhuz5pprZtttt03btm2XVVQAgMJomtOQyprqd06UKlrLkEny2m8vTvOctwuTs+66Ox369k1TfX1mPTclLYsXZ+GUqWlesDBVXbum8Y03lnV8gE9N45yGVNbUvHOi4p2fj4319VnwwguZ/8yzSZK3JtyTmo03yqy/3F+OqAAAAAAAAJ8ptsx+H0OGDMmdd96Zm266KUOHDi13HACA5VLDQ5Oy0rbbJEmq+2+a+U893TpWUVubPhPuSEXHjkmS2i2/mHmPP5GGBx9Kp222TpK0WW3VVHTsmMb6+mUfHuBTNOfBh9Jlu7dXv63ZbNPMe/Kp1rEF015MZXXHtF9nnSRvb6897+lnyhETAAAAAADgM2eFWCHy/fz7ltlJcsopp6RHjx7p1KlT1l133bz++utZd911y5QQAGD59tafbstKX/5S1r9xfJJSXjj8iHTZdZdUduyY1y+/Mv889fSsd+1VaVm0KLP/3/2ZffeEJEnNoIH5wq03JhUVeemY45Pm5vLeCMAn7I1bb0vnrbfKRjdfn5RKee5HP84qu/1vKqs75rWxV+S5w36S9S44N0kpcyZNSv2dd5c7MgAAAAAAwGdCqaWlpaXcIT6rZs6cU+4IAACfiBf79S3LvGs9Nrks8wJ8GM/03bAs8643+R9lmRcAAAAA+Gzq1q223BEokMYf7VLuCCzHqn75x3JHsGU2AAAAAAAAAAAAUHwKkQAAAAAAAAAAAEDhVZU7AAAAAAAAAAAAAAVQYf09lm++QwEAAAAAAAAAAIDCU4gEAAAAAAAAAAAACk8hEgAAAAAAAAAAACg8hUgAAAAAAAAAAACg8BQiAQAAAAAAAAAAgMJTiAQAAAAAAAAAAAAKTyESAAAAAAAAAAAAKDyFSAAAAAAAAAAAAKDwFCIBAAAAAAAAAACAwlOIBAAAAAAAAAAAAAqvqtwBAAAAAAAAAAAAKIBSqdwJYKkUIgEA+I/WemxyuSMALHfWm/yPckcAAAAAAADgXWyZDQAAAAAAAAAAABSeQiQAAAAAAAAAAABQeAqRAAAAAAAAAAAAQOEpRAIAAAAAAAAAAACFpxAJAAAAAAAAAAAAFJ5CJAAAAAAAAAAAAFB4CpEAAAAAAAAAAABA4SlEAgAAAAAAAAAAAIVXVe4AAAAAAAAAAAAAFECpVO4EsFRWiAQAAAAAAAAAAAAKTyESAAAAAAAAAAAAKDyFSAAAAAAAAAAAAKDwFCIBAAAAAAAAAACAwqsqd4CPa/r06RkyZEj69OnTem7gwIGZMmVKRo8e/b7P2WeffTJ8+PBsscUWredOPvnkrL/++tlzzz0/9cwAAAAAAAAAAADAp6Owhcgk6d27d8aOHdt6PHHixEyZMuUDHz906ND88Y9/bC1ELlq0KBMmTMjhhx/+qWcFAAAAAAAAAAAAPj2f2S2zt9xyy9a/H3bYYZk4cWIGDx6ciRMnZv78+UmSu+66K1tuuWVmz56dgw46KPvvv3923XXX3HnnnUmSCRMmZPfdd8/uu++e448/Ps3Nze97DgAAAAAAAAAAACivQq8Q+dxzz6Wurq71+D9te92uXbtst912+fOf/5whQ4Zk/PjxOfTQQzN16tTsv//+GThwYB555JGce+65+cpXvpKTTjop48aNS9euXXPeeefl1Vdffd9za6yxxqd9qwAAAAAAAAAAAMBSFLoQ+X5bZr+flpaW1r/vueeeOf300zNw4MDMnj07ffr0ybPPPpvzzz8/1157bUqlUhobG1NfX5+VVlopXbt2TZIMHz48M2fOfM85AAAAAAAAAAAAoPw+s1tmNzY2Zu7cuVm0aFGee+651vPrr79+5s6dm0svvTS77757kuSXv/xldtlll5xxxhkZOHBgWlpa0rVr18yePTtvvfVWkuTkk0/OK6+88p5zjz/++LK+NQAAAAAAAAAAAODfFHqFyKX51re+lWHDhmXNNdd8z5bWu+++e84444xMmDAhSTJ48OCMGjUqv/nNb7L66qunvr4+FRUV+dnPfpbvf//7qaioyIYbbpiNNtrofc8BAAAAAAAAAAB85pVK5U4AS1Vqefd+0nyiZs6cU+4IAAAAAAAAAADwgbp1qy13BAqk8Yg9yh2B5VjVmdeWO8Jnd8tsAAAAAAAAAAAAYMWhEAkAAAAAAAAAAAAUnkIkAAAAAAAAAAAAUHgKkQAAAAAAAAAAAEDhKUQCAAAAAAAAAAAAhacQCQAAAAAAAAAAABSeQiQAAAAAAAAAAABQeAqRAAAAAAAAAAAAQOFVlTsAAAAAAAAAAAAABVBh/T2Wb75DAQAAAAAAAAAAgMJTiAQAAAAAAAAAAAAKTyESAAAAAAAAAAAAKDyFSAAAAAAAAAAAAKDwFCIBAAAAAAAAAACAwqsqdwAA+Cw7a40eZZn3xy+/VJZ54ZP2wsZ9lvmc6zz+92U+JwAA8P5e+5+NyzLvag8+XpZ5AVh+eA/67Jo5qF9Z5u32wGNlmZfPrhf79V3mc6712ORlPmdSnntNyne/APx3rBAJAAAAAAAAAAAAFJ5CJAAAAAAAAAAAAFB4CpEAAAAAAAAAAABA4SlEAgAAAAAAAAAAAIVXVe4AAAAAAAAAAAAAFECpVO4EsFRWiAQAAAAAAAAAAAAKTyESAAAAAAAAAAAAKDyFSAAAAAAAAAAAAKDwFCIBAAAAAAAAAACAwlOIBAAAAAAAAAAAAApPIRIAAAAAAAAAAAAoPIVIAAAAAAAAAAAAoPAUIgEAAAAAAAAAAIDCqyrXxNOnT8+QIUPSp0+f1nMDBw7M8OHD3/PYo446KjvuuGO+/OUvv++1nn766cyePTubb775+46fdtpp+fvf/56ZM2dmwYIF6dGjR7p06ZJf/epXHyrrf7o+AHxUpVIpu5x3VlbfuG+aFi7Kdd8fkTemPN86vuk+w/LlHx+SBbNm5eFLr8yk349tHavutkpGTLwnF31918x8+tlyxIfyKpWy9mmj0nHDDdK8aFFe+PFPs/CFaa3Dq33/u+n2zb2y+I03kiTTfnp0qjfrn1WG7ZkkqWjXLh37bJi/9RuQptmzy3ILAADAf6lUyhonnZT2G2yQlkWL8s+jjsqiae/8XtD1gAPSZejQNL35ZpLkn8cem0Uvvpg1Tz89bdZcM6W2bTPzvPMy5847y3UHABSR95/PtlIp3U88Ke2/8IW0LFqUl485Oovf9fqu/J0D0nnPPVtf31eOOzaLnn/7c/0O/fpl1Z8emWn77F2W6NCqVMpap56cDhtumJZFCzPtiCOX+Px81QO/m1W+OSyN//f5+ZHHZOGUqek+/OB02mH7lNq2ycxLxuaNK68u1x18NCva/QLwoZStEJkkvXv3ztixY//zA/+DO+64I6usssoHFhaPOuqoJMn48eMzderUHHHEEZ/o9QHgo9pwl53Tpn37nL/VDukxcEB2On1ULt397Q9KOnZdOTv8/Lj8avOtsuCtWfnu7X/MlLvvTf20F1NRVZXdxpyTxfMXlPkOoHy6fP1rqWjXLk9+Y9dU9980PX52fJ7b/7ut49Ub9c3UQw7LvMefaD23YMrUvHHNtUmStU45Ka9fdY0yJAAAFNhKO+yQUrt2mbr77umwySbpfuyxefHAA1vHO/Ttm+k//nEWTJ7ceq7zHnuksb4+0w8/PJWdO6fXzTcrpADwkXj/+Wyr3X6HVLRrmxf23OPt1/foY/LSQd9vHW/fp09e/skRS7y+SdL1wAPT6X93TfO8ecs6MrxH58FfS6lduzw95O3Pz9f82XGZsv/3Wsc7btQ3LxxyWOY98c73cc0Wg1K9+WZ5epfdUtGhQ1b7wYHvd+nl0op2vwB8OGUtRL6f0047LQ8//HCSZOedd85+++3XOtbQ0JBjjz02c+bMSX19ffbcc89st912uf7669OmTZv06dMnCxYsyOjRo1NZWZkePXrkxBNPTJs2bd4zz+LFi/Ozn/0s06ZNS3Nzcw499NAMHDgwo0ePzgMPPJDm5ubstNNO+frXv77E9e+6664lxr/97W8vqy8NAJ8h62w5KE/f/vaHXi9NnJTPbbZJ69jKPdfJK489kfn1b709PumR9Bg4IPXTXsxOp5+cBy68ONsceXgZUsPyoeZ/Ns+sCfckSeY+8miq+228xHjHjTfK6iN+mDardsusO+/OK+f++p2xfhunw/rr5cVjjl+WkQEAgE9YxwED0nDvvUmS+X/7WzpstNES4+379k23gw9O1SqrZM6ECXn9/PMz+9ZbM/tPf3rnQU1NyzIyAJ8B3n8+2zoOGJCG++5L8vbr2/7fXt8OfftmlYN+kKpu3TJnwoS8ccH5SZJF017M9IN/kDXOPGuZZ4Z/V/M/m2f2PW//nJr7yKPpuPF7Pz/v/q7Pz189b0xW+sqXM//Jp9Lr4gtTWVOb6SeNKkf0j2VFu19YbpRK5U4AS1XWQuRzzz2Xurq61uPddtst06dPzzXXXJPGxsbsvffeGTRoUOv4tGnTstNOO2WHHXbIa6+9lrq6uuy9997Zdddds8oqq2SjjTbK4MGDc8UVV6Rr164555xzcv3112fo0KHvmXvcuHHp0qVLTjnllNTX12fffffNLbfckhtuuCGXXXZZVltttYwfPz6rrbZa6/U33njjjBgxYolxAPg42q9UmwWz3lmdrqWpKRWVlWluasobz07Jqht+ITWrdsvCOQ3pve3Wef3ZKdnsW3tn7szX8+yf71aIZIVWWVOTpjlzWo9bmpuSysrWD5PfvOGmzPjDJWma05DeF1+YTl/dLrPuvCtJssYhP8zLZ51TjtgAAMAnqKK2dsnfC5qW/L1g1k035c2xY9Pc0JC1LrggC7fdNnPuvvvt51ZXp8eYMXntLKUFAD4a7z+fbRU1NWl+1+ub5uYlX9+bb079ZWPT1NCQHudfkIXbbJuGCXdnzu23pc3nPlem1LCkytqaNM1+9/fxkj+n6v94Y2b84dI0z2lIr4suTKevbpuqlVdOuzU/l+e+9Z20XatHev/hd/n7VtuW6Q4+mhXtfgH4cJarLbN/97vfZcCAASmVSmnTpk369euXKVOmtI6vssoqueSSS3LHHXekpqYmjY2NS1zvzTffzIwZM3LooYcmSRYsWJAtt9zyfed+5pln8vDDD+fxxx9PkjQ2Nqa+vj5nn312zj777Lz++uvZaqut3vO8/zQOAB/Ggtlz0q62pvW4VFGR5n/9cjb/rVm55Yhjsu81l2bW9Jfzz0cfy7zX38hWhw1PS0tLem/3lazeb6MM/f0FuWTXb6bhtRnlug0oi6aGhlRUv+u/n1LFEv9n/Wu/vaj1g+m37rw7HTfqk1l33pXKlVZK+969M+ev/98yzwwAAHyymufMSUXNkr9Xv/v3gjd+//vWQsOcCRPSvk+fzLn77rRZffWsdcEFeeOyyzLrxhuXeW4Ais37z2dbc0NDKqqr3zlRKi3x+r75+9+nueHt17dhwoS077NhGibcvaxjwlI1zWlIZc27v4///fPzi1t/Ts266+506Ns3TfX1mfXclLQsXpyFU6amecHCVHXtmsY33ljW8T+yFe1+AfhwKsod4N169erVul324sWL8+ijj2bttdduHb/44ouzySab5Mwzz8zgwYPT0tKSJCmVSmlubk6XLl3SvXv3jBkzJmPHjs1BBx2UgQMHvu9cPXv2zE477ZSxY8fmt7/9bQYPHpzq6urcdtttOfvss3PJJZfk+uuvzz//+c/W6y9atOh9xwHgo5r214n5wtd3SJL0GDggr07+R+tYRWVlegwckN9ss2Ou2f+grLr+ennhrw/kN9vumAu32ykXfnXnvPLYE7lm/4OUIVkhNTw0KZ232yZJUt1/08x76qnWscra2vSd8OdUdOyYJFnpS1tm3mNPJElqBw3M7Pv+37IPDAAAfOLmPfxwar/ylSRJh002yYKnn24dq6itzedvu63194LqL34x8594IpWrrJK1L700r/7iF3lr3LhyxAag4Lz/fLbNe/jh1Lzr9V34zLte35ra9LrtTyn93+u7xRZZMHlyOWLCUjU8NCkrbfvO5+fzn1ry51SfCXe0/pyq3fKLmff4E2l48KF02mbrJEmb1VZNRceOaayvX/bhP4YV7X4B+HDKukLkv9tmm23y4IMPZtiwYVm8eHEGDx6cPn36LDE+cuTI3HTTTencuXMqKyuzaNGi9O3bN6effnp69eqVY489NgceeGBaWlpSXV2d008//X3n2muvvXLcccdl3333TUNDQ/bee++0bds2nTp1yi677JJOnTplyy23zBprrLHE9d9vHAA+qr/fcFN6f/Ur+cF9tyelUq797g/Tb6890q6mOg/+7pI0LVqcEQ/em8ULFuQvo8/LvDfeLHdkWG7U33pbVvryVtngxvFJqZTnDzsiK++6SyqrqzPzsisy/bTT84Xrrk7zokWZ/Zf7M+vuCUmS9r16ZuGLL5Y5PQAA8EmYffvtqfnSl9Lz2muTUinTf/KTdBoyJBXV1am/8sq8duaZWeeKK9KyaFHm/vWvabjnnnQ/4YRUduqUVUeMSEaMSJK88O1vp2XhwjLfDQBF4f3ns23OHben+ktfyjrjxiUp5eUjf5qVvjEkFdUd89ZVV2XGmWdmncuXfH1hefPWn27LSl/+Uta/cXySUl44/Ih02XWXVHbsmNcvvzL/PPX0rHftVWlZtCiz/9/9mf2vz89rBg3MF269MamoyEvHHP/2lvEFsKLdLwAfTqnl/5ZZ5BM3c+acckcAoMzOWqNHWeb98csvlWVe+KS9sHGf//ygT9g6j/99mc8JAAC8v9f+Z+OyzLvag4+XZV4Alh/egz67Zg7qV5Z5uz3wWFnm5bPrxX59l/mcaz1WnpVRy3GvSfnutxy6dastdwQKpPGovcodgeVY1WlXlTvC8rVlNgAAAAAAAAAAAMDHoRAJAAAAAAAAAAAAFJ5CJAAAAAAAAAAAAFB4CpEAAAAAAAAAAABA4VWVOwAAAAAAAAAAAAAFUCqVOwEslRUiAQAAAAAAAAAAgMJTiAQAAAAAAAAAAAAKTyESAAAAAAAAAAAAKDyFSAAAAAAAAAAAAKDwFCIBAAAAAAAAAACAwlOIBAAAAAAAAAAAAApPIRIAAAAAAAAAAAAoPIVIAAAAAAAAAAAAoPAUIgEAAAAAAAAAAIDCK7W0tLSUO8Rn1cyZc8odAQAAAArtjNV7LPM5f/LKS8t8TgAAAAAol27dassdgQJpPPqb5Y7Acqzq1CvLHSFV5Q4AAAAAAAAAAABAAVTYkJjlm+9QAAAAAAAAAAAAoPAUIgEAAAAAAAAAAIDCU4gEAAAAAAAAAAAACk8hEgAAAAAAAAAAACg8hUgAAAAAAAAAAACg8BQiAQAAAAAAAAAAgMJTiAQAAAAAAAAAAAAKTyESAAAAAAAAAAAAKDyFSAAAAAAAAAAAAKDwFCIBAAAAAAAAAACAwqsqdwAAAAAAAAAAAAAKoFQqdwJYKitEAgAAAAAAAAAAAIWnEAkAAAAAAAAAAAAU3gq5Zfb06dMzZMiQ9OnTp/XcwIEDM3z48A99jT//+c/ZeOONs9pqq30aEQEAAIAPUCqVsut5Z2X1fn3TuHBRrj1wRN6Y8nzreP99hmXrHx+SBbNnZdIlV+ah349NkvzoofuyYPbsJMmbz0/LuO/+sCz5AQAAAACAT8cKWYhMkt69e2fs2LEf+/mXXnppRo4cqRAJAAAAy1ifXXZOVfv2+fWXdshaAwdk5zNG5ZLd9k6SdOy6cr524nE5Z8BWWfDWrHzvjj/mubvvzZxXX0uS/Ga7ncsZHQAAAAAA+BStsIXI93Paaafl4YcfTpLsvPPO2W+//TJ9+vQce+yxaWxsTKlUynHHHZdXX301Tz75ZI488shcccUVadu2bZmTAwAAwIpjnS8NytO335kkeXHipKy52SatY117rpOXH3si8+vfSpK8NOmRrDVwQN58YVraduyQ7/5pfCqqqnLbcSfmxYmTypAeAAAAAAD4tKywhcjnnnsudXV1rce77bZbpk+fnmuuuSaNjY3Ze++9M2jQoPz6179OXV1dvvrVr+bJJ5/MMccck/Hjx2eDDTbIyJEjlSEBAABgGWtfW9u69XWSNDc1paKyMs1NTXn92SlZbcMvpGbVblk4pyGf32brvP7MlCyeNz/3nn1uHrzo0qzy+V454OZrc8aGA9Lc1FTGOwEAAAAAAD5JK2wh8t+3zP7d736XAQMGpFQqpU2bNunXr1+mTJmSKVOmZPPNN0+SbLDBBnn11VfLFRkAAABIsmDOnLSrqWk9LlVUtBYb5781KzcdcUzqxl2aWdNfzj8ffSxzX38jM595Lq8/NzVJ8vqzUzL3zTdTu3r3zJr+z7LcAwAAAAAA8MmrKHeA5UWvXr1at8tevHhxHn300ay99trp1atXJk16ewutJ598MqusskqSpFQqpaWlpWx5AQAAYEX1wv0T84Wv75AkWWvggLw6+R+tYxWVlVlr4IBc8JUdc/W3D0q3L6yXF/76QDbff9/sfMbJSZKVVu+e9rW1mfOK/+kRAAAAAAA+S1bYFSL/3TbbbJMHH3www4YNy+LFizN48OD06dMnP/3pT3P88cfn4osvTmNjY0aNGpUk2XTTTfPTn/40F198cTp37lze8AAAALAC+fsNN2W9r34lB//l9pRKpVxzwA+zyV57pF1NdSb+7pI0LVqcQx68N40LF+S+s8/LvDfezEMXj83Qi8fkB/f+KWlpybjvDbddNgAAAAAAfMaUWixz+KmZOXNOuSMAAABAoZ2xeo9lPudPXnlpmc8JAAAAAOXSrVttuSNQII3H15U7AsuxqpPGljuCLbMBAAAAAAAAAACA4lOIBAAAAAAAAAAAAApPIRIAAAAAAAAAAAAoPIVIAAAAAAAAAAAAoPAUIgEAAAAAAAAAAIDCU4gEAAAAAAAAAAAACk8hEgAAAAAAAAAAACg8hUgAAAAAAAAAAACg8BQiAQAAAAAAAAAAgMJTiAQAAAAAAAAAAAAKr6rcAQAAAAAAAAAAACiAUqncCWCprBAJAAAAAAAAAAAAFJ5CJAAAAAAAAAAAAFB4CpEAAAAAAAAAAABA4VWVOwAAAADAB/nJKy+VOwIAAAAAAFAQVogEAAAAAAAAAAAACk8hEgAAAAAAAAAAACg8hUgAAAAAAAAAAACg8BQiAQAAAAAAAAAAgMJTiAQAAAAAAAAAAAAKr6rcAQAAAAAAAAAAAFj+lSqsv8fyzXcoAAAAAAAAAAAAUHgKkQAAAAAAAAAAAEDhKUQCAAAAAAAAAAAAhacQCQAAAAAAAAAAABSeQiQAAAAAAAAAAABQeAqRAAAAAAAAAAAAQOEpRAIAAAAAAAAAAACFV1XuAB/V9OnTM2TIkPTp06f13MCBAzN8+PCPdb3LLrss++677ycVDwAAAAAAAAAAACiDwhUik6R3794ZO3bsJ3Kt888/XyESAAAAAAAAAAAACq6Qhch/N3HixJx55plp06ZNhg4dmvbt2+fyyy9vHf/lL3+Zzp075+STT87jjz+exYsXZ8SIEXn22Wcza9asjBw5MhtvvHGmTp2aI444IgsXLszXv/713H333amrq0uXLl0ye/bsXHjhhRk5cmSmTZuW5ubmHHrooRk4cGAZ7xwAAAAAAAAAAABIClqIfO6551JXV9d6vOeee2bhwoUZN25ckuSCCy7IhRdemA4dOuSEE07I//t//y8dOnRIfX19rr322sycOTOXXXZZDjvssFx22WUZOXJkxo8f/4HzfeMb38j222+fK664Il26dMkpp5yS+vr67Lvvvrnllls+9fsFAAAAAAAAAAAou1Kp3AlgqQpZiPz3LbMnTpyYddddt/W4a9euOfLII1NdXZ2pU6dmk002yfPPP59NNtkkSdKtW7ccdthhH3j9lpaWJY7/79rPPPNMHn744Tz++ONJksbGxtTX16dLly6f1K0BAAAAAAAAAAAAH0MhC5Hvp6KiIkkyZ86c/OpXv8o999yTJNl///3T0tKSnj175rbbbmt9zKGHHpqLLrqotfzYrl27zJw5M0ny97//fYlrl/7VbO7Zs2e6d++egw46KAsWLMj555+fTp06LYvbAwAAAAAAAAAAAJaiotwBPmk1NTXp379/dt111+yzzz5p3759ZsyYke222y6dOnXKN7/5zRxwwAH51re+lSTp1atXjjjiiGy11Vb55z//mW9+85v505/+lOrq6vdce6+99srUqVOz7777Zq+99srnPve51iImAAAAAAAAAAAAUD6lln/fH5pPzMyZc8odAQAAAAAAAAAAPlC3brXljkCBNP18/3JHYDlW+bPflzvCZ2+FSAAAAAAAAAAAAGDFoxAJAAAAAAAAAAAAFJ5CJAAAAAAAAAAAAFB4CpEAAAAAAAAAAABA4SlEAgAAAAAAAAAAAIWnEAkAAAAAAAAAAAAUXlW5AwAAAAAAAAAAAFAApVK5E8BSWSESAAAAAAAAAAAAKDyFSAAAAAAAAAAAAKDwFCIBAAAAAAAAAACAwlOIBAAAAAAAAAAAAApPIRIAAAAAAAAAAAAoPIVIAAAAAAAAAAAAoPAUIgEAAAAAAAAAAIDCqyp3AAAAAAAAWJ68MmCjssy7+qQnyjIvAAAAwGeFFSIBAAAAAAAAAACAwrNCJAAAAAAAAAAAAP9ZqVTuBLBUVogEAAAAAAAAAAAACk8hEgAAAAAAAAAAACg8hUgAAAAAAAAAAACg8BQiAQAAAAAAAAAAgMJTiAQAAAAAAAAAAAAKTyESAAAAAAAAAAAAKDyFSAAAAAAAAAAAAKDwFCIBAAAAAAAAAACAwlOIBAAAAAAAAAAAAApPIRIAAAAAAAAAAAAovKpyBwAAAAAAAAAAAKAAKqy/x/JNIfLfTJw4MVdddVVGjx7deu7MM89Mz549c8IJJ2TTTTdtPd+rV6+MHDmyDCkBAAAAAFjmSqV87uST037DDdKycFGmH3lkFk2b1jq8yncPyMrDhqXxjTeTJP885pgsfOGFrPmL09KuZ8+0NDVl+hE/yaIXXyzXHQAAAAB8pilEfgSdOnXK2LFjyx0DAAAAAIAyWOlrO6TUrl2m7LpbOm66aVY/7rhM+973Wsc79O2blw47PPMnT37nOTvskCSZsvseqR40KKsff/wSzwEAAADgk6MQCQAAAAAAH0L15ptnzr33JknmPfpoOm680RLjHTbaKN1+eHDadOuW2XdPyMwxYzL7jjsy+667kiRtP/e5NL4+c5nnBgAAAFhRKES+jwceeCB1dXWtxy+99FIOOeSQzJo1a4nzRx55ZPr27VuOiAAAAAAALGOVNTVpnjOn9bilqSmprEyampIkb914U9649NI0NzRk7Qt/kwXbbps5d9+dNDVlzbPOSqev7ZBpPzi4XPEBAAAAPvMUIt/HoEGDMnr06NbjM888M4ktswEAAAAAVmRNDQ2pqK5+50RFRWsZMklev/ji1sLknLvvToe+fd4uRCaZ/uMf59XTuqX3Ddfn6a9un5b585dpdgAAAIAVQUW5AwAAAAAAQBHMnTQptdtskyTpuOmmWfD0061jFbW1We+O21PRsWOSpPqLX8z8J55I5113TbeD314Vsnn+/KSlJWluXvbhAQAAAMqoubk5J5xwQoYNG5a6urpMmzZtifG77747u+++e4YNG5ZrrrnmY89jhUgAAAAAAPgQZt92e2q/tFV6jb8uKZUy/YifpPMuQ1LRsTpvXnllXj39jPS86sq0LFqUhvv/mjkT7kmpQ4f0OPOM9Lzm6pTatMnLPz8xLQsXlvtWAAAAAJapO++8M4sWLcrVV1+dv/3tbznttNNy/vnnJ0kWL16cU089Nddee206dOiQb37zm9lmm23SrVu3jzyPQuS/GThwYAYOHLjEuSOOOCJJsttuu5UjEgAAAAAAy4OWlvzz2GOXOLVwypTWv791/fV56/rrl3zK/Pl58YfDl0k8AAAAgOXVww8/nK222ipJsskmm2Ty5MmtY1OmTMlaa62VTp06JUk222yzTJo0KV//+tc/8jwKkQAAAAAAAAAAAMB/5eqrr87VV1/dejxs2LAMGzYsSdLQ0JCamprWscrKyjQ2NqaqqioNDQ2pra1tHauurk5DQ8PHyqAQCQAAAAAAAAAAAPxX3l2A/Hc1NTWZO3du63Fzc3Oqqqred2zu3LlLFCQ/ioqP9SwAAAAAAAAAAABWLKWSP/588J+l6N+/f+67774kyd/+9rest956rWO9evXKtGnT8tZbb2XRokWZNGlSNt1004/1LWqFSAAAAAAAAAAAAOBTs/322+f+++/PXnvtlZaWlpxyyim56aabMm/evAwbNixHHXVUDjjggLS0tGT33XfPaqut9rHmKbW0tLR8wtn5l5kz55Q7AgAAAAAAH9ErAzYqy7yrT3qiLPMCAAArtm7dPt62tKyYmk45sNwRWI5VHnNhuSPYMhsAAAAAAAAAAAAoPoVIAAAAAAAAAAAAoPAUIgEAAAAAAAAAAIDCU4gEAAAAAAAAAAAACk8hEgAAAAAAAAAAACg8hUgAAAAAAAAAAACg8BQiAQAAAAAAAAAAgMKrKncAAAAAAAAAAAAACqBUKncCWCorRAIAAAAAAAAAAACFZ4VIAAAAAAB4l9UnPVHuCAAAAAB8DFaIBAAAAAAAAAAAAApPIRIAAAAAAAAAAAAoPIVIAAAAAAAAAAAAoPAUIgEAAAAAAAAAAIDCU4gEAAAAAAAAAAAACk8hEgAAAAAAAAAAACg8hUgAAAAAAAAAAACg8BQiAYD/n707D7eqqv8H/j6XCwiXi4AgijgADigqDjhkqWVOYTgFIilmWlamKSo5IIZjiWNZDqWm4hgO5ZTmWP00UdAcARUlIRCQeb5wub8/8HuVHFJTDhter+fhybPXPnt91rmLfXab910bAAAAAAAAAKDwKstdAAAAAAAAAAAAAAVQKpW7AvhYVogEAAAAAAAAAAAACk8gEgAAAAAAAAAAACg8gUgAAAAAAAAAAACg8AQiAQAAAAAAAAAAgML7wgKRw4YNS79+/ZbZduGFF+bOO+/8XPt55plnMmrUqM/lWOeee24mTJjwuRwLAAAAAAAAAAAAWH4Kv0LkHXfckcmTJ38uxxowYEDatWv3uRwLAAAAAAAAAAAAWH4ql3eHF198cebPn59DDjkkM2fOzHe/+92cfPLJufLKK1NRUZEpU6akd+/eOeSQQzJ69Oicc845SZIWLVrkvPPOyyuvvJILL7wwDRs2zE477ZS///3vefnll7Phhhvm+eefz3XXXZeKiopsu+22Oemkk3LZZZdl/PjxmTp1aiZMmJBTTz01O++8cy655JI89dRTWbJkSfbZZ58cfvjh6du3bwYNGpQ2bdqkf//+mTNnTmpra3PcccflS1/6Unr06JHtt98+o0ePTqlUyuWXX57q6url/RECAAAAAAAAAAAA/+ELDUQ+9dRT6du3b/3rcePG5fjjj89tt92WQw45JPfee2969OiRJJk0aVL++Mc/ZsmSJenRo0f23nvvDBw4MOedd1423HDDDB06NFdffXV22mmnLFy4MEOHDk2SjB8/Pt27d0/Tpk1z2WWX5Y477kiTJk3Sv3//PPHEE0mSRo0a5eqrr84TTzyRa6+9NjvvvHP++Mc/5sYbb0zbtm0/8BjvK664IjvttFO+853vZNKkSenTp08efvjhzJ07N/vss08GDhyYE088MX/729+yzz77fJEfIQAAAAAAAAAAAPAJfKGByB133DGXXHJJ/esLL7wwFRUVqaqqyuuvv5577rknl19+eV577bVsvfXWadSoUZJko402yltvvZUxY8bkzDPPTJIsWrQoHTp0SJL6/32/t956K9OmTctRRx2VJJk7d27GjRuXJNl0002TJGuttVZqamqSLF2p8uKLL84777yTnXfeeZljjRkzpj6o2bZt2zRr1izTpk1Lkmy22WZJkrXXXjsLFy78HD4lAAAAAAAAAAAA4H+13B+ZnSQHHXRQrrjiirRt2zatWrVKkowcOTK1tbWpqanJ66+/nvXXXz8dOnTI+eefn3bt2mXEiBGZMmVKkqSioqL+WKVSKXV1dWnfvn3WXnvtXHvttWnYsGHuvPPObLrppnn44YdTKpWW6b+mpiYPPPBALr744tTV1WWfffZZZqXHTp06Zfjw4dlss80yadKkzJo1Ky1atKjvDwAAAAAAAAAAYJXzvtwWrIjKEojcfffdc9ZZZ+WCCy6o37Z48eJ8//vfz4wZM/KjH/0orVq1yqBBg3LyySentrY2SXLuuedm8uTJyxyra9euufDCC3PppZfm8MMPT9++fVNbW5t11lkn3/jGNz60/0aNGmX11VfPfvvtl9VXXz1f/vKX065du/r2H/zgBznttNPy4IMPZsGCBTnrrLNSWVmWjwoAAAAAAAAAAAD4BEp1dXV1y7vT+fPn59BDD83QoUNTUVGRYcOG5dZbb13m8dorgylTZpe7BAAAAAAAAAAA+Eht2lSXuwQKpHbw0eUugRVYg59eXu4SstzXMH322Wdz0EEH5eijj17m0dcAAAAAAAAAAAAAn1VZVohcVVghEgAAAAAAAACAFZkVIvk0rBDJx1klV4gEAAAAAAAAAAAA+LwJRAIAAAAAAAAAAACFJxAJAAAAAAAAAAAAFJ5AJAAAAAAAAAAAAFB4ApEAAAAAAAAAAABA4QlEAgAAAAAAAAAAAIVXWe4CAAAAAAAAAAAAKIBSqdwVwMeyQiQAAAAAAAAAAABQeAKRAAAAAAAAAAAAQOEJRAIAAAAAAAAAAACFJxAJAAAAAAAAAAAAFJ5AJAAAAAAAAAAAAFB4leUugJXHpO23LEu/bZ9+oSz9AnwSU3bsWpZ+2zz1fFn6fW2LzcrS70YvvlKWfvnivdV18+Xe53rPv7Tc+2TlNmLTTcrS77YjR5elXwCAz9OLXTqXpd8tXh5Vln4BWHH4Dlp5+dmysni5y6bLvc8uL49c7n0m5RlrUr7xAvC/sUIkAAAAAAAAAAAAUHgCkQAAAAAAAAAAAEDhCUQCAAAAAAAAAAAAhScQCQAAAAAAAAAAABReZbkLAAAAAAAAAAAAoABKpXJXAB/LCpEAAAAAAAAAAABA4QlEAgAAAAAAAAAAAIUnEAkAAAAAAAAAAAAUnkAkAAAAAAAAAAAAUHgCkQAAAAAAAAAAAEDhCUQCAAAAAAAAAAAAhScQCQAAAAAAAAAAABSeQCQAAAAAAAAAAABQeAKRAAAAAAAAAAAAQOFVlruA5WX8+PE54YQTsvPOO+fee+/NmmuuWd/Wv3//bLnllnn44Ydz/fXXJ0kWLFiQI488MnvvvXeSZPjw4fnNb36TxYsXZ968eTnwwANzyCGHlGUshVIqpd3ZZ2e1TTdNXU1N/n3KKan517/qm9c48si0POig1E6bliT594ABqXnrrbQfPDgN27dPqVGjTPn1rzP74YfLNQKAL16plLXOOjurde6cupqaTDjt1Cx637my1RFHpkWvXvXnyomnD0jNm2+Wq9r/TamUjr84N1VdNsuSmpqMOeGnWTB2bH1zs626ZoNBZySlZNGUKXn1x8elbuHC8tXLiqlUyno/PydNNtssdTUL86+TTs7Cse/9nVnzqO+ldZ/eWTx1apLkXyefloVj3shaxxyd1ffcI6VGDTPl+iGZestt5RoBLFUqZbMLfp7m754TXzr+pMx7c2x9c/Otu6bzWYNSKpWycPLkvPCjY1NXW5stfvPLNFl33dTV1ublfv0z9/XXyzYEAICyKZWyyeCfp1mXzbJk4cKMOqF/5r/vWqp6q67Z6KyfJaVSaiZPyStHH5slCxdmu0cezOJZs5IkC94al5HHnVCmAQBQSL5/Vm5+vqwMSqVsPPi8VHXZLHULazL6Q+Zxp7POSOndeTzy6J9kyaJF2eTiwWm6YafU1dZm1HEnZsH77rmv0Fa18cKKosL6e6zYVplA5Psdfvjh6dOnzzLbnn322Vx33XW56qqrUlVVlenTp6d3797ZcMMN07hx45xzzjm5+uqr07p16yxYsCCHHXZY1l133eyyyy5lGkUxNN9zz5QaN84b3/pWmmy1VdYaMCBvHXVUfXuTzTfP+BNPzIKXXqrf1qJnzyyePj3jTzghDVq0SKd77xWIBFZq1XvsmYrGjTK2V8+l58pTT8u4H/6gvn21Ll0yof9Jy5wri6rVN/ZKxWqr5cVv7p9m22ydDQYNzKjDj6xv73Th+Rn9vR9mwdixWfPbB6dx+3WyYMwbZayYFVGLvfdKqXHjjN73gFRts3Xa/+z0jPnu9+vbm26xecb+pF/mvfje35lmX9oxVdttm9H7HZiKJk3S9kdHfdihYblq233vNGjcOE99Y9+svu022eSsn+W5vt+tb9/84gvzzyO+n3lvjk37Q7+dJuu2T9VGG6bUoEGGdd83a+y6SzYacHL++b75DwCwqmjTfe9UNG6cEd33TfNtt8mGg87Ii985or6988UX5KUjj8r8N8dm7UP6ZLX27bNg/PgkyXMH9CpX2QAUnO+flZufLyuD1u/O4+e675fm226TToMG5qXvvPfvMJtcPDgvH/mD+nncuP06qdp4oyTJc988IC12+lI2PPOMZd6zIlvVxgvAJ7NKBiI/zNChQ/Od73wnVVVVSZKWLVtm6NChad68eX7zm99k//33T+vWrZMkq622Wq655po0bdq0nCUXQtNu3TLnr39Nksz/5z/TZIstlmlfbfPN0+boo1PZunVmP/ZY3rniisy6//7M+vOf39uptnZ5lgyw3DXt1i1z/va3JEvPlav9x7myyeabp/UPf5TKNm0y+7HHMvXKK8pR5uei+fbbZ/qjjydJ5jz7XKq6blnftlqnjlk0fXrWPurINN20c6Y//IgwJB+q2fbbZdbjS68v5j77XJpuueUy7U233CJrHfvjNFyzTWY+/Gje/vXlaf7VXTJ/5Kh0uva3adCsOuPPPrccpcMyWu64faa8e06cOeLZrL7Ve3O5asNOWTR9Wtb/wfdTvVnnTHnokcx9fUxSKqVUWZmUSqmsbpa6xYvLVD0AQHmtvsP2mfroY0mSWSOeTfP3XUs17dQpi6ZNz7pHfS9Vm3bO1IcfybwxY9J8m61T0aRJtvrDzSk1qMyY836RWSOeLdcQACgg3z8rNz9fVgar77Bdpr17z3HWiGdTvVXX+rYmnTpm0bTpaf++eTx/zBuZP+aNTP3L0gWKGq+7TmqmvFOO0j+TVW28AHwyq2Qg8rrrrsv999+fJNl4440zcODATJ48Oeuuu+4y+62++upJksmTJ6dz587LtFVXVy+fYguuoro6tbNn17+uq61NGjSoDznOvOeeTBsyJEvmzMl6V16ZhbvtltmPPrr0vVVVWffyyzPpoovKUjvA8lLRrFmWvO9cmSVLlj1X3ntvpt84JLVz5mTdK67Mwq/tljmPPVqmav83DaqbpXb2rPc2vO97oWGrVqnu1i1vDjgjC954M52HXJe5z7+Ymf/vifIVzAqpQXWz1M56/9+ZZa8vpv/p7ky+7oYsmT0nna75bVbffbdUtmqVxu3XyeuHHZFG662bDa+7Oi/vvFuZRgBLNaiurn+cUpLU1S5JqUGD1L17TmyxXbe8csrpmffGm9n25hsy858vZN6YN9JkvXWz81N/S8NWrfLst79TxhEAAJRPZbNmWTzr/fcd33cttUbLrL7dtnn1tNMz/403s+VN12f28y+m5p13Mu7yKzPhxpvTpGPHbHXrkDz1pV2W3rMEgE/A98/Kzc+XlUFls+r/mMe175vHrdJ8u2557bSBmf/Gm9nipusy+/kXMuPvT6SutjadL7skrbvvnZeP/MHH9LBiWdXGC8Ans0o+1P3www/PkCFDMmTIkAwcODBJ0q5du0ycOHGZ/UaMGJF//etfadeuXd5+++1l2kaNGpWRI0cut5qLasns2alo1qz+damiYpkVH6f+/vepnT49dYsWZfZjj2W1Ll2SJA3XXjsdbr45M+66KzPvvnu51w2wPC2ZMycV765QnCQplZY5V05791yZRYsy57HHslqXzcpQ5eejdvacNHjf90Le972wePr0LBg7NvNffS11ixdnxmOPp6rrFh9xJFZlS+fR+//OLHt9Mel316Z22tLri5mPPJomm2+e2unTM/Pxv6Vu0aIsHPNGlixYmMo11ihD9fCe2tmzU7nMtXKp/mb5omnTM+/NsZn77jlxyqOPZfWttswGP/p+pj76eP6+w855ctc9ssVvLk1F48blGgIAQNksnjNnmWupVFQscy01/82xmffutdS0Rx9PddctMm/MG3n79juTJPPfeCOLpk1Po7Zty1E+AAXl+2fl5ufLymDxnNnL3D8vvW8eL/7QefzeSqijju2Xp7+0Sza5aHAqmjZZ7rV/FqvaeAH4ZFbJQOSHOfDAA3PNNddk3rx5SZKpU6fmtNNOy/z58/PNb34zQ4cOzbRp05Ikc+fOzRlnnJHJkyeXs+RCmDdiRKq/+tUkSZOttsqC0aPr2yqqq7PRAw+k4t1Hj1fttFPmv/hiGrRunfVvuCFvn39+ZgwdWo6yAZareSNGpNn7zpULX33fubJZdTo98OeU/u9c+aUvZcFLL5WjzM/FrGeeScuvL12Vr9k2W2feqFH1bQv+9VYaVDXNahtskCRpvsP2mT/61XKUyQpuzjPD03y3ryVJqrbZOvNHLXt90eWxv9RfX1R/eafMe+HFzHn6maz+tV2TJA3brpmKpk2zePr05V88vM/0Yc+kze5Lz4mrb7tNZr/y3jlx3r/+lQZVVWnaYYMkScsdd8icUaOzaMbMLHr3N54XzZieisqGKTXwf+sAgFXPzKefyRrvXks133abzH3fL6/P/9dbaVBVlSbvXkutvuP2mTvq1bT79sHZ8MwzkiSN2rZNg+rq1EyatNxrB6C4fP+s3Px8WRnMfHr4MvN4zsj37jnOf/ffYd6bxztk7qjRadvrW1nvJz9OktTOm5+6JUuS2iXLvfbPYlUbLwCfzCr5yOwPs/XWW+eggw7KEUcckcrKyixYsCAnnHBC/aOy+/fvn2OOOSYNGjTI3Llz07Nnz+y6665lrnrFN+vBB9PsK19Jx9tvT0qljO/fP6vvu28qqqoy/ZZbMunCC7PBzTenrqYmc598MnMefzxrnXFGGqy+etY89tjk2GOTJGMPPzx1CxeWeTQAX4zZf3kwVV/5SjYYOjRJKRNO/mma99g3FVVNM+PWWzP5wguzwU3LniuLatr9D6TFLjtn83vuSqlUyuvHn5jWB+yfBlVNM+nGm/N6v/7Z6IrLUiqVMuuZ4Zn+cDEfDc4Xa8afH0jzXb6STe6+M0kpY084KS0P2C8NmjbNOzfdkn//fHA2vv3W1NXUZNb/eyKzHn0sSdJsxx3S+f67k4qKjDtt4NLH00MZTbrvz1njq7tkh/vvTqmUvHjsCVn7WwekQVXTjL/hprx0/InZ8qrfpFQqZfrTwzPloUcy7cl/ZPNfXpzt77krFY0a5tVzf5HaefPLPRQAgOVuyn1/Tqtdd8m29/0pKZUy8if90vbA/dOgqioThtyUUf1OSpcrfp2USpn5zPBMffiRlBo2zKa/uiTb3HNXUleXkcef6HGWAHwqvn9Wbn6+rAzeue/PabXrztn6vj8mpVJG/+SErPnuPJ445KaM7ndSNr3i10kpmfXMiEx7+NFUNG2Szr+8OFv96faUGjbM6wMHZUlB/m1+VRsvAJ9Mqa6urq7cRayspkyZXe4SlqtJ22/533f6ArR9+oWy9AvwSUzZsWtZ+m3z1PNl6fe1LcrzOO+NXnylLP3yxXur6+bLvc/1ni/uKqysmEZsuklZ+t125Oj/vhMAwAruxS6dy9LvFi+P+u87AbBS8x208vKzZWXxcpdNl3ufXV4e+d93+gKUY6xJ+cZbDm3aVJe7BAqk9uKflLsEVmANTvhVuUvwyGwAAAAAAAAAAACg+AQiAQAAAAAAAAAAgMITiAQAAAAAAAAAAAAKr7LcBQAAAAAAAAAAAFAApVK5K4CPZYVIAAAAAAAAAAAAoPAEIgEAAAAAAAAAAIDCE4gEAAAAAAAAAAAACk8gEgAAAAAAAAAAACg8gUgAAAAAAAAAAACg8AQiAQAAAAAAAAAAgMITiAQAAAAAAAAAAAAKTyASAAAAAAAAAAAAKDyBSAAAAAAAAAAAAKDwKstdAAAAAAAAAAAAAAVQKpW7AvhYApEA8AVatGhJuUtYrp6ZPa8s/W5Ull7L49/bbFGWftd59sWy9Dtz8eKy9AufpyWpK3cJAKyiJm2/ZVn6bfv0C2Xply/ei106L/c+t3h51HLvEwCS5O8zy3Ovszx3/1Yt/5g1vyz9+tnyeRtfU7Pc++yy3HtcqhxjTco3XgD+Nx6ZDQAAAAAAAAAAABSeQCQAAAAAAAAAAABQeAKRAAAAAAAAAAAAQOEJRAIAAAAAAAAAAACFJxAJAAAAAAAAAAAAFJ5AJAAAAAAAAAAAAFB4ApEAAAAAAAAAAABA4QlEAgAAAAAAAAAAAIUnEAkAAAAAAAAAAAAUXmW5CwAAAAAAAAAAAKAASqVyVwAfywqRAAAAAAAAAAAAQOEJRAIAAAAAAAAAAACFJxAJAAAAAAAAAAAAFF5luQv4JIYNG5Zbb701l1xySf22fv365fzzz0+jRo0+9fGmTZuW4447LkkycuTIbLDBBmnSpEn23Xff9OrV6xMd47bbbsuBBx6Yhg0bfur+VymlUtqdfXZW23TT1NXU5N+nnJKaf/2rvnmNI49My4MOSu20aUmSfw8YkJq33kr7wYPTsH37lBo1ypRf/zqzH364XCMA+GKUSlnn3HPS5N3z47ifnrzM+bH1947MGgf3zuKpS8+P4089LQvfeCNJUrnGGtnovnvyxiF9s3DMmLKU/6mUStnt0gvSeovNU7twYR7+8fGZ+cab9c2b9O6ZbX5ydOpql+TlG27Ki1f/PknS7aTj07H73qlo1DAv/vbavHzDTeUaQTGUSml/7jlpstnSOfXWT09Ozdj35lSb7x+ZVr1713/njjtl2Tm18f33ZMy3izOnNhn88zTrslmWLFyYUSf0z/w3x9Y3V2/VNRud9bOkVErN5Cl55ehjs2ThwiRJw9ZrZLuHHsg/ex2cea8XYKysGkqlbH7BL1LdZbMsqanJi8efmHnvzulGa7bJ1r+7sn7X5pt3yeizz8tb191QpmIBKDz3avi8fcbr8+0eeTCLZ81Kkix4a1xGHndCmQYAAJ9CqZR9LrsobbfoktqFNbn7Rz/J9DHv3evc8tu9s9MJx2bBzFl5fsjNee66G+vb1tlu2+x+7qBcv2ePclTOJ1Eq5Ru/ujBrbrF5amsW5r4fHpfp77uX3eXgntnxuB9nSW1tnr/+pjz7u9+nQaNG+ebvfp2WG2yQhbNn54Hj+mf6mDfKOAhWeaVStr9ocFpu3iVLahbmH8eekDlvLp3Hq625Zna+9qr6XVtusXmeG3ROxtx0S770m1+m2QbrZ9HsOXnmpJMz+31zf4W2qo0XgE+kEIHID/P+cOSn1apVqwwZMiRJ0rdv3wwaNCidOnX6VMe46qqrsv/++3/mGlYVzffcM6XGjfPGt76VJlttlbUGDMhbRx1V395k880z/sQTs+Cll+q3tejZM4unT8/4E05IgxYt0unee91kB1Y6q++1ZyoaN87rBxyYpltvnXYDT8/Y732/vr3p5pvnrX4nZP6LLy37xsrKtP/5ealbsGA5V/zZdeqxTxqstlr+sNveWWu7btn552fn3t6H1rfvfN6ZGdLty1k0Z276jngyr95+Z1pvsXnW3mG7/OHr30jDpk2zzXE/LuMIimH1vfZMxWqN89r+S+fUOgNPz5tHvjenmnzcnPrFeVlSoDnVpvveqWjcOCO675vm226TDQedkRe/c0R9e+eLL8hLRx6V+W+OzdqH9Mlq7dtn3pgxKVVWpvOF5xdqrKwa2nb/RioaN84/vtEjLbbdJpue9bOM6PvdJEnN5CkZtt+3kiQtum2bjQeckrduuPHjDgcAH8u9Gj5vn+X6fMH48UmS5w74ZL+cDgAris777pPKxo1z7a57ZZ3tu2XP88/JbT0PSZI0WaNVvjZoQK7aYZcsmDEzh/35j3njsb9m5r/GZacTf5Itv907i+bOLfMI+Dib7LtPGqzWONd/da+0275bdj//7Azt9d697N1/flau2man1MyZmx/88x95Zeid2fzgXlk0Z26u23XPtNpow+x16eDc2qNnGUfBqm7db3ZPg9Ua58E9u6d1t22z7bmD8tdvfydJsmDy5Dz0zQOSJK2365atBp6a168fko2OPDyL587Ng3t0T/MNO2W7C36RR7/Vu5zD+MRWtfEC8MkU9pHZu+22W+bMmZM99tgj8+bNS5JcffXVue666zJx4sR873vfS9++ffO9730vEydOzPjx49OjR4/07ds3v/vd7z70mKNHj07fvn3Tt2/fHHvssZk9e3amTZuWww47LH379s3BBx+c0aNHZ+jQoZkyZUr69eu3PIdcSE27dcucv/41STL/n/9Mky22WKZ9tc03T5ujj06HP/whrX/0oyTJrPvvz+SLL35vp9ra5VYvwPJStd12mf340vPjvOeeS9Mtlz0/Ntlii6z546Oz4R1Ds+aPj67f3u70AZl6401ZNGnycq33f9Fupx3yr4ceSZK8/czwtN1mq2Xa33nplTRu3jyVq62WlEqpq6vL+rvvlqkvj8w3bx2SHkNvypt//ksZKi+Wqu23y6z3zakm/zGnmm6xRdp+yJxa5905tbhAc2r1HbbP1EcfS5LMGvFsmm+1ZX1b006dsmja9Kx71Pey9R9vT8OWLTLv3VUvNxw0MP++fkgWvv12WeqGj9Jqx+0z5d05PWPEs1l9q64ful+XX5ybl/ufkixZsjzLA2Al414Nn7fPcn3erMtmqWjSJFv94eZsfccf0nzbbcpVPgB8Kut9ece8/pel9zr//fTwtHvfvc6WHTbI2y+8mAXTZyR1dZkw4rm03367JMn0MW/mD737lqFiPo11d9oxb/zl0STJhKeHZ+3/uJc96aVX0nj1pfeyS+/ey2696SYZ8+DSXxaa9trrad154+VdNixjzR13yISHl87jd4aPyBpbbfWh+203+Lw8fcJPU7dkSVbfZJP698x6fUxW33ij5VXu/2xVGy8An0xhA5FJ0rBhw+y55575y1+WhiTuv//+7Lfffjn//PPTt2/fDBkyJEceeWQuvPDCJMmUKVNyzTXX5Pvf//6HHm/gwIH52c9+liFDhmSXXXbJ1VdfnRdeeCHV1dX53e9+l9NPPz1z5sxJr1690qZNm/9plcpVRUV1dWpnz65/XVdbmzRoUP965j33ZMKAARl7yCGp6tYt1bvtliXz5mXJ3LmpqKrKupdfnkkXXVSO0gG+UBXNmn3s+XHGPfdk/KkDMubgby89P359t7Ts2TOLp07N7L/9rRwlf2aNqquz8N3HoCVLx1p631invjIyff7fozl0+BN584G/pGbmrDRZo1XW3Gar3H/od/PocSdl7/c90oAP16BZs9TOem9O5T/m1PS778m4/5tT23VL86/vlla9embxtKmZ/ddizanKZs2yeNb7//4sqZ9TDddomdW32zbjf399/tnz4LTc+StpufNXslbvg7Jo6rRMe+yv5SobPlJl9UfP6f+z5t57Zvao0ZnrUe8A/I/cq+Hz9lmuz2vnz8+4y6/MPw/6dkb1PyVdrrjsA9c/ALAiavyBe53vfe9Ne31M1tysc6rWbJPKJk3S4Wu7pFFV0yTJyD/ek9pFi8pSM59c4+bVWTjzvZ/vkiXL3qOZ8vLIHPnkY/nBc0/mtfv/koUzZ2XSCy9lw+57JUnabd8t1e3WTqmi0P8ET8E1rG6WRR/zbzJJ0v4be2XGqNGZ9e69xukvvpR19tojSdK627ZpUqB5vKqNF4BPprCPzP4/vXr1yqBBg9KxY8dssMEGadmyZV599dVcddVVufrqq1NXV5eGDRsmSdq3b59GjRp95LHGjBmTM888M0myaNGidOjQIbvsskvGjh2bo48+OpWVlfnRu78ZzyezZPbsVDRrVv+6VFGxzCoCU3//+yx59yb87Mcey2pdumT2o4+m4dprZ70rr8zUG2/MzLvvXu51A3zRlsyZk4pmVe9t+I/z45Rrrq0/P8569NE06dIl1Tt/JalLqr/ylTTZbLOsd8lFefPI72fxlCnLu/xPpWb27DR633dBKiqW/qNrktabb5YN9tozv++ydRbNmZu9rr0yGx6wbxZMm55pr76WJYsWZcZrr2fxwgVp0qZ15k95p0yjWPHVzpmTBp9mTm3+IXPq0ovy5hEr/pxaPGdOKj9iTi2aNj3z3xybea++liSZ9ujjqe66RVrvsXvq6urScpevpNnmXbLZr3+ZFw77bmomr9hjZdWwePZ//v0t1c/p/7NOz29l7G+vXs6VAbAycq+Gz9tnuT4f99trMv/NsUmS+W+8kUXTpqdR27ZZOGHC8i4fAD6Vhf9xr7P0vv8Pv2DGzDzYf0AOuvWGzPr3hEz85/OZN3VquUrlM1g4a3YaVb/v51t677pmzc03y4bf2CO/6bxVaubMzX7XXZXOB+6Xf153Y9bYZOMc+pe7M/4fw/L2s/9Mnad7UEaLZn/09fn/6XBQz4y68r2nao658easvslG2ePeuzL5qacz7Z/PF2Yer2rjBeCTKXzMfYMNNkhdXV2uvvrq9OrVK0nSsWPHnHTSSRkyZEjOPPPM7LXX0t/Kqfgvqf4OHTrk/PPPz5AhQ9K/f//suuuuGTZsWNZcc81ce+21+dGPfpSL3308UKlUyhJfiv/VvBEjUv3VryZJmmy1VRaMHl3fVlFdnY0eeCAVTZf+dlzVTjtl/osvpkHr1ln/hhvy9vnnZ8bQoeUoG+ALN3f48DT/2teSJE233joLRi17ftzkoQfrz4/Nvrz0/DimV++MOah3xvQ+OPNfeSVv9TtxhQ+uJcnEfzydDd79Tbu1tuuWqS+/Ut+2cOasLF4wP4vnL0jdkiWZN+WdrNaiRSY8+VQ22OPrSZKqtdZKw6ZNs2DqtLLUXxRznxme5rt99Jzq/PB7c6p6p50y74UX83rP3nm9V++8ftC7c+r4YsypmU8/kzV23y1J0nzbbTJ35Mj6tvn/eisNqqrSpMMGSZLVd9w+c0e9mmf3+1ae279nnjugV+a89HJeOeY4YUhWGNOHPZM1d196zmux7TaZ/cqoD+zTvOuWmf70M8u7NABWQu7V8Hn7LNfn7b59cDY884wkSaO2bdOgujo1kyYt99oB4NMa9+SwbLT30nud62zfLZNefu97r9SgQdpv3y2//3r33HXED9N6443z1pPDylUqn8G4fwxLp713T7J0tccp77uXvWDWrCyevyCL3r2XPXfyO2nSskXaddsm4558KjfuuW9G/+m+TH/zX+UqH5Ikk4c9nXX2XDqPW3fbNjNeGfmBfVpt1TVThj1d/3qNbbbO5KeezkPfPCDj7r0/c8YWZx6vauMF4JMpzAqRTzzxRA488MD61zU1NfX/3bNnz/zyl7/MjjvumCQ5+eSTM2jQoCxcuDALFizIgAEDPlEfgwYNysknn5zad39j4Nxzz02LFi3Sr1+/XH/99amoqMiPf/zjJEm3bt1y1FFH5YYbbkipVPq8hrnSmfXgg2n2la+k4+23J6VSxvfvn9X33TcVVVWZfsstmXThhdng5ptTV1OTuU8+mTmPP561zjgjDVZfPWsee2xy7LFJkrGHH566hQvLPBqAz8/MBx5Ms513zoZ33pGUShl3Uv+02G/p+XHazbfk7cEXpNNtt6Supiazn3gysx97vNwlf2av331v1ttt1/R65M8plUp56IfHZpODvpWGVVV56fc35KVrrk+vh+/PkpqazHhzbF658ZYsWbQo7b7ypRz8t4eTilIeO+Gnfjvvv5j5wIOp3nnnbHTX0jn11on902L/fdOgaVWm3nxLJp5/QTb8wy1ZsrAmcwo+p6bc9+e02nWXbHvfn5JSKSN/0i9tD9w/DaqqMmHITRnV76R0ueLXSamUmc8Mz9SHHyl3yfCx3r7v/rT+6i750v13J6VSXji2X9p964A0qKrKuBtuTKM11kjtnDnlLhOAlYR7NXzePsv1ealhw2z6q0uyzT13JXV1GXn8iR9YxQUAVkQj/3RvOu7+tRzx+INJKfnTUcdk894906hZVZ695vrU1tTkqKcez+IFC/KPS3+T+X7Ju1BG/+nedPz6V/Odxx5ISqXce9Qx6dL7W2nUrFmeu+b6PHf1dfnOo/endtGiTH/jzTx/w81p3Lw6u/7s1Ox4/DFZOHNm7v3hT8o9DFZx4+65L2t/ddfs9eB9SamUf/z4J9mg54GprKrK69cPSeM11sii/7jXOHvMG+k64JRsdszRqZk5M08de3x5iv8MVrXxAvDJlOrq6urKXcTKasqU2eUuYbmatP2WZem37dMvlKVfgE9iwrZblKXfdiNeLEu/N2+wQVn6/fbYsWXptxz+vU155tQ6z5ZnTr3YpfNy73OLlz+4Oh/8L57ZdOOy9LvdyFfL0i8AKw73avi8uT4HYFVyefv1ytLv0ePfKku/q5Lfrrt+Wfo9apxV6Ph8PbhRp+Xe516vjVnufSblGWtSvvGWQ5s21eUugQKpvezEcpfACqzBsReVu4TiPzIbAAAAAAAAAAAAQCASAAAAAAAAAAAAKDyBSAAAAAAAAAAAAKDwBCIBAAAAAAAAAACAwhOIBAAAAAAAAAAAAApPIBIAAAAAAAAAAAAoPIFIAAAAAAAAAAAAoPAEIgEAAAAAAAAAAIDCE4gEAAAAAAAAAAAACq+y3AUAAAAAAAAAAABQAKVSuSuAj2WFSAAAAAAAAAAAAKDwBCIBAAAAAAAAAACAwhOIBAAAAAAAAAAAAApPIBIAAAAAAAAAAAAovFJdXV1duYtYWU2ZMrvcJQAAAAAAX5CJ3bYoS79rD3+xLP0CAACwcmrTprrcJVAgtb8+qdwlsAJrcMyF5S7BCpEAAAAAAAAAAABA8QlEAgAAAAAAAAAAAIUnEAkAAAAAAAAAAAAUnkAkAAAAAAAAAAAAUHgCkQAAAAAAAAAAAEDhVZa7AAAAAAAAAAAAAAqgVCp3BfCxrBAJAAAAAAAAAAAAFJ5AJAAAAAAAAAAAAFB4ApEAAAAAAAAAAABA4QlEAgAAAAAAAAAAAIUnEAkAAAAAAAAAAAAUnkAkAAAAAAAAAAAAUHgCkQAAAAAAAAAAAEDhVZa7gC/asGHDcuutt+aSSy7JnDlzsueee+ahhx5KVVVV/T777bdffvnLX2bWrFm59NJLU1dXlyVLlmTXXXfNEUcckWHDhuX444/PhhtumLq6uixevDiHHXZYunfvXsaRAQAAAAArpFIp65xzTlbbbNPULazJ+JNPTs2//lXf3Pp7R6ZV795ZPHVakuTfp52WhWPHpv35v0jjjh1TV1ub8Sf1T81bb5VrBAAAAABQSCt9IPL9mjVrlq997Wt58MEHc+CBByZJXnrppay++urZYIMN0rNnz5x//vnp1KlTFi1alIMPPjg77rhjkmTHHXfMJZdckiSZO3du+vbtmw4dOmTTTTct23gAAAAAgBVP8732TKlx44w54MA03XrrrH366fnX979f395k880zrt8Jmf/SS++9Z889kyRjvtUzVTvumLUHDlzmPQAAAADAf7fKPTL7oIMOyh//+Mf613fccUd69+6dJGnXrl1uuummvPTSS6moqMgtt9ySzTbb7APHqKqqSu/evfPAAw8sr7IBAAAAgIKo2m67zP7rX5Mk8557Lk233GKZ9iZbbJE2Pz46nW4fmjZHH50kmfWXv2T8KacmSRqts04WvzNl+RYNAAAAACuBVS4Q2bVr18ycOTMTJ05MTU1Nnnzyyeyxxx5JkvPOOy9rrLFGBg0alJ122innn39+ampqPvQ4a6yxRqZPn748SwcAAAAACqBBs2ZZMnt2/eu62tqkQYP61zPuvif/Pm1A3ujz7VRt1y3Vu+22tKG2Nu0vuijtzhyUmff/eXmXDQAAAPDflSr88eej/6wAVowqlrOePXvm7rvvzkMPPZTddtstjRo1ysKFC/Pyyy/nxz/+cW6//fY88MADmTBhQm677bYPPcaECROy1lprLefKAQAAAIAVXe2cOamoqnpvQ0VFUltb//Kda69N7fTpqVu0KLMffTRNNu9S3zb+xBMz+mu7pf0vfp5SkybLs2wAAAAAKLxVMhC577775uGHH84999yTgw46KElSKpXSv3//vPrqq0mSli1bZp111kmjRo0+8P45c+Zk6NCh2XvvvZdr3QAAAADAim/u8OGp/trXkiRNt946C0aPrm+rqK7Oxn95MBVNmyZJqnbaKfNffDEtDjig/vHZS+bPT+rqkiVLln/xAAAAAFBgleUuYHl44okncuCBB9a/vuiii9KhQ4e888476dChQ5KkUaNGufTSS3PGGWektrY2pVIpW2yxRb71rW9lxIgReeqpp9K3b99UVFSktrY2xx57bDp27FiuIQEAAAAAK6hZDzyY6q/snE533pGUShl/Uv+02G/fVDStyrRbbsnbgy9Ix1tvSV1NTeY88WRmP/Z4Sk2aZN0LL0jHP9yWUsOGmXDmWalbuLDcQwEAAACAQinV1dXVlbuIldWUKbPLXQIAAAAA8AWZ2G2LsvS79vAXy9IvAAAAK6c2barLXQIFUnv5yeUugRVYg6PPL3cJq+YjswEAAAAAAAAAAICVi0AkAAAAAAAAAAAAUHgCkQAAAAAAAAAAAEDhCUQCAAAAAAAAAAAAhScQCQAAAAAAAAAAABReZbkLAAAAAAAAAAAAoAAqSuWuAD6WFSIBAAAAAAAAAACAwhOIBAAAAAAAAAAAAApPIBIAAAAAAAAAAAAoPIFIAAAAAAAAAAAAoPAEIgEAAAAAAAAAAIDCE4gEAAAAAAAAAAAACk8gEgAAAAAAAAAAACg8gUgAAAAAAAAAAACg8CrLXQAAAAAAQBGtPfzFcpcAAAAAALyPFSIBAAAAAAAAAACAwrNCJAAAAAAAAAAAAP9dyfp7rNjMUAAAAAAAAAAAAKDwBCIBAAAAAAAAAACAwhOIBAAAAAAAAAAAAApPIBIAAAAAAAAAAAAoPIFIAAAAAAAAAAAAoPAEIgEAAAAAAAAAAIDCE4gEAAAAAAAAAAAACk8gEgAAAAAAAAAAACg8gUgAAAAAAAAAAACg8CrLXQAAAAAAAAAAAAAFUCqVuwL4WFaIBAAAAAAAAAAAAAqvcIHIYcOGZZNNNsn999+/zPYePXrklFNOyW677ZaFCxfWbx8zZkz69u37qfvp27dvxowZkxkzZuSee+5Jkpxyyin529/+9r8NAAAAAAAAAAAAAPjcFS4QmSQdO3bMvffeW/969OjRmT9//hfS1+jRo/Poo49+IccGAAAAAAAAAAAAPh+FDER27tw5EydOzKxZs5Ikd999d3r06PFf3/f000+nT58+OfTQQ3Pqqadm0aJFmTNnTo477rgcccQROeCAA3LzzTcv854rr7wyTz31VG677bYkyW233ZbDDjssBx54YF544YXPf3AAAAAAAAAAAADAp1ZZ7gI+qz322CMPPfRQfTDx+9//fiZOnJgkOeKII1JRsTTrOX/+/DRp0iR1dXUZOHBgbr755qyxxhq59NJLc9ddd6VLly7ZZ599sueee2bSpEnp27dvvv3tb9f388Mf/jC33nprevfuneeeey5dunTJ0UcfnTvvvDN33nlnttxyy7KMHwAAAAAAAAAAAHhPYQORPXr0yKBBg7LuuuumW7duy7Rde+21ady4cZJkzJgxGTRoUKZNm5bJkyfn+OOPT5IsWLAgX/7yl7Prrrvm+uuvz1/+8pc0a9Ysixcv/th+u3TpkiRp3bp1FixY8PkPDAAAAAAAAAAAAPjUChuIXHfddTNv3rwMGTIkJ5xwQsaNG/ex+7ds2TJrrbVWLr/88lRXV+eRRx5J06ZNc+2112arrbbKt7/97Tz11FP561//usz7KioqsmTJkvrXpVLpCxkPAAAAAAAAAAAA8NkVNhCZJN27d8+f/vSndOjQ4b8GIisqKjJgwIAcddRRqaurS1VVVQYPHpxSqZRBgwblnnvuSYsWLdKgQYPU1NTUv2+99dbLq6++muuuu+4LHg0AAAAAAAAAAADwWZXq6urqyl3EymrKlNnlLgEAAAAAAAAAAD5SmzbV5S6BAqn97YByl8AKrMFR55a7hFSUuwAAAAAAAAAAAACA/1WhH5kNAAAAAAAAAADAclJh/T1WbGYoAAAAAAAAAAAAUHgCkQAAAAAAAAAAAEDhCUQCAAAAAAAAAAAAhScQCQAAAAAAAAAAABSeQCQAAAAAAAAAAABQeAKRAAAAAAAAAAAAQOEJRAIAAAAAAAAAAACFJxAJAAAAAAAAAAAAFJ5AJAAAAAAAAAAAAFB4ApEAAAAAAAAAAABA4VWWuwAAAAAAAAAAAAAKoFQqdwXwsawQCQAAAAAAAAAAABSeQCQAAAAAAAAAAABQeAKRAAAAAAAAAAAAQOEJRAIAAAAAAAAAAACFJxAJAAAAAAAAAAAAFJ5AJAAAAAAAAAAAAFB4ApEAAAAAAAAAAABA4QlEAgAAAAAAAAAAAIUnEAkAAAAAAAAAAAAUXmW5CwAAAAAAAAAAAKAAStbfY8VmhgIAAAAAAAAAAACFJxAJAAAAAAAAAAAAFJ5AJAAAAAAAAAAAAFB4ApEAAAAAAAAAAABA4QlEAgAAAAAAAAAAAIUnEAkAAAAAAAAAAAAUXmECkcOGDcsmm2yS+++/f5ntPXr0yCmnnJJjjjnmc+lnv/32y5lnnln/evz48TnooIOSJLvttlsWLlz4ufQDAAAAAAAAAAAAfH4KE4hMko4dO+bee++tfz169OjMnz8/SfLrX//6fz7+iBEjsvHGG+epp57KnDlz/ufjAQAAAAAAAAAAAMtHZbkL+DQ6d+6csWPHZtasWWnevHnuvvvu9OjRIxMnTsyXv/zlPPHEE3n++edz7rnnpq6uLm3bts2FF16Y73//+2nZsmVmzZqV3/72txkwYEDGjRuX2trafPe730337t2TJEOHDs1ee+2VtddeO3/84x9z6KGHfqCGM844I//+97+zxhpr5Pzzz89qq622vD8GAAAAAAAAAAAA4D8UaoXIJNljjz3y0EMPpa6uLi+88EK23nrrZdoHDhyYn//85xk6dGi+9KUvZcyYMUmWPlr7uuuuyx/+8Ie0bNkyt956a37/+9/n0ksvzbRp0zJnzpyMGDEiX/3qV/Otb30rt9xyy4f236dPn9x4441ZZ5118oc//OELHy8AAAAAAAAAAADw3xVqhchkabBx0KBBWXfdddOtW7cPtE+dOjWdOnVKkhxyyCH12zt06JAkGTNmTHbaaackSbNmzdKpU6eMGzcuL7/8cpYsWZIf/OAHSZIpU6bkH//4R9Zdd936YzRs2DBbbbVVkmSbbbbJE0888YWMEQAAAAAAAAAAYIVTKpW7AvhYhVshct111828efMyZMiQ7Lvvvh9oX3PNNTN27NgkyW9/+9s89NBDSZLSu38ZO3XqlOHDhydJ5syZk1dffTXt27fP7bffniuvvDLXXHNNrrnmmpx++um56aabljn2okWLMnLkyCTJ8OHDs9FGG31RwwQAAAAAAAAAAAA+hcIFIpOke/fumThxYv2qj+935pln5rTTTsuhhx6akSNHZtddd12m/aCDDsqMGTPSp0+fHHbYYTnmmGMyadKk1NXVLRNw3GuvvTJixIi8/fbb9dsaNmyYIUOG5JBDDsnUqVPTq1evL26QAAAAAAAAAAAAwCdWqqurqyt3ESurKVNml7sEAAAAAAAAAAD4SG3aVJe7BAqk9vdnlrsEVmANvvuzcpdQzBUiAQAAAAAAAAAAAN5PIBIAAAAAAAAAAAAoPIFIAAAAAAAAAAAAoPAEIgEAAAAAAAAAAIDCE4gEAAAAAAAAAAAACk8gEgAAAAAAAAAAACi8ynIXAAAAAAAAAAAAQAFUWH+PFZsZCgAAAAAAAAAAABSeQCQAAAAAAAAAAABQeAKRAAAAAAAAAAAAQOEJRAIAAAAAAAAAAACFJxAJAAAAAAAAAAAAFJ5AJAAAAAAAAAAAAFB4ApEAAAAAAAAAAABA4QlEAgAAAAAAAAAAAIUnEAkAAAAAAAAAAAAUnkAkAAAAAAAAAAAAUHiV5S4AAAAAAAAAAACAAiiVyl0BfCwrRAIAAAAAAAAAAACFJxAJAAAAAAAAAAAAFJ5AJAAAAAAAAAAAAFB4ApEAAAAAAAAAAABA4QlEAgAAAAAAAAAAAIUnEAkAAAAAAAAAAAAUnkAkAAAAAAAAAAAAUHgCkQAAAAAAAAAAAEDhCUQCAAAAAAAAAAAAhScQCQAAAAAAAAAAABReZbkLKKdhw4blsMMOyyWXXJLu3bvXb+/Ro0e6dOmSp59+OmuvvXYqKipSW1ubefPm5eyzz84WW2yRU045Jd27d88uu+xSxhEAAAAAAAAAAAAsJyXr77FiW6UDkUnSsWPH3HvvvfWByNGjR2f+/Pn17ddee20aN26cJPn73/+eX//617nqqqvKUisAAAAAAAAAAADw4Vb5yG7nzp0zceLEzJo1K0ly9913p0ePHh+674QJE9K8efPlWR4AAAAAAAAAAADwCazygcgk2WOPPfLQQw+lrq4uL7zwQrbeeuv6tiOOOCI9e/bMLrvskhdeeCEnn3xyGSsFAAAAAAAAAAAAPoxAZJIePXrk/vvvzzPPPJNu3bot03bttdfm9ttvz/7775/58+dnjTXWKFOVAAAAAAAAAAAAwEcRiEyy7rrrZt68eRkyZEj23XffD93n+OOPz+TJk3PzzTcv5+oAAAAAAAAAAACA/0Yg8l3du3fPxIkT06FDhw9tr6ioyLnnnpsrrrgikyZNWs7VAQAAAAAAAAAAAB+nVFdXV1fuIlZWU6bMLncJAAAAAAAAAADwkdq0qS53CRRI7ZDzyl0CK7AGfU8rdwlWiAQAAAAAAAAAAACKTyASAAAAAAAAAAAAKLzKchcAAAAAAAAAAABAAVSUyl0BfCwrRAIAAAAAAAAAAACFJxAJAAAAAAAAAAAAFJ5AJAAAAAAAAAAAAFB4ApEAAAAAAAAAAABA4QlEAgAAAAAAAAAAAIUnEAkAAAAAAAAAAAAUnkAkAAAAAAAAAAAAUHgCkQAAAAAAAAAAAEDhCUQCAAAAAAAAAAAAhScQCQAAAAAAAAAAABReZbkLAAAAAAAAAAAAoABK1t9jxWaGAgAAAAAAAAAAAIUnEAkAAAAAAAAAAAAUnkAkAAAAAAAAAAAAUHgCkQAAAAAAAAAAAEDhCUQCAAAAAAAAAAAAhScQCQAAAAAAAAAAABSeQCQAAAAAAAAAAABQeAKRAAAAAAAAAAAAQOEJRAIAAAAAAAAAAACFJxAJAAAAAAAAAAAAFF5luQsAAAAAAAAAAACgAEqlclcAH8sKkQAAAAAAAAAAAEDhCUQCAAAAAAAAAAAAhScQCQAAAAAAAAAAABReWQKRw4YNS7du3TJx4sT6bRdeeGHuvPPOcpRT75lnnsmoUaOSJF/+8pfLWgsAAAAAAAAAAADwyZVthciGDRvm1FNPTV1dXblK+IA77rgjkydPLncZAAAAAAAAAAAAwKdUWa6Od9xxxyxZsiQ33XRTDj300PrtQ4YMyb333ptSqZTu3bvnsMMOyymnnJLu3btnl112yd/+9rfcf//9+cUvfpGvfe1r6dixYzp27JjvfOc7GTBgQBYvXpxSqZTTTz89nTt3zte//vV07do1b731VjbaaKOce+65mTx5cgYNGpSFCxdmxowZ+fGPf5y11lorf//73/Pyyy9nww03TE1NTU488cRMmDAhLVq0yK9+9av07ds3Z599djbaaKP89a9/zeOPP56f/exn5foIAQAAAAAAAAAAgHeVLRCZJIMGDUqvXr3yla98JUkyf/783H///bn55ptTKpVy+OGH17d9mIkTJ+bOO+9My5Yt85Of/CR9+/bN7rvvnpEjR+a0007LnXfemUmTJuW4447L+uuvn+OOOy4PP/xwmjVrlu9+97vZYYcd8uyzz+ayyy7L73//++y8887p3r172rVrl3nz5qVfv35p3759+vbtm5EjR6ZXr16566678tOf/jR33HFHfvCDHyyvjwoAAAAAAAAAAAD4GGUNRLZs2TKnnXZaTjnllGyzzTaZN29eJkyYkMMPPzxJMnPmzLz11lvLvOf9j9hu2bJlWrZsmSQZM2ZMtttuuyTJpptumrfffjtJsvbaa2f99ddPkmy99dZ58803s9tuu+WKK67I7bffnlKplMWLF3+gttVXXz3t27dPkrRu3Trz589P9+7dc8ABB+TII4/M22+/nS5duny+HwgAAAAAAAAAAADwmVSUu4DddtstHTp0yF133ZVGjRplww03zA033JAhQ4bkwAMPzMYbb5xGjRplypQpSZJXXnml/r0VFe+V36lTpwwfPjxJMnLkyLRu3TpJMmnSpPr3Pvvss9lwww3zy1/+Mvvtt18uuOCC7LDDDvUhy1KptMx//6cmTZpkhx12yLnnnpv99tvvC/g0AAAAAAAAAAAAgM+irCtE/p8BAwbkqaeeSnV1db70pS+lT58+qampyZZbbpm2bdumV69eOe2003LPPfdkgw02+NBj/PSnP83AgQNz7bXXZvHixTn33HOTJI0aNcrZZ5+diRMnpmvXrtltt90yf/78nHvuubnqqquy9tprZ/r06UmSrl275sILL6xfGfLDHHTQQenTp08GDRr0eX8MAAAAAAAAAAAAK65S2dffg49Vqnv/M6hXQl/+8pfzxBNPfG7He+GFF3LjjTdm8ODB/3XfKVNmf279AgAAAAAAAADA561Nm+pyl0CB1N56YblLYAXW4OCTyl3CirFCZFHceOONueOOO/KrX/2q3KUAAAAAAAAAAAAA77PSrxBZTlaIBAAAAAAAAABgRWaFSD4NK0TycVaEFSI91B0AAAAAAAAAAAAoPIFIAAAAAAAAAAAAoPAEIgEAAAAAAAAAAIDCE4gEAAAAAAAAAAAACk8gEgAAAAAAAAAAACg8gUgAAAAAAAAAAACg8AQiAQAAAAAAAAAAgMKrLHcBAAAAAAAAAAAAFEBFqdwVwMeyQiQAAAAAAAAAAABQeAKRAAAAAAAAAAAAQOEJRAIAAAAAAAAAAACFJxAJAAAAAAAAAAAAFJ5AJAAAAAAAAAAAAFB4ApEAAAAAAAAAAABA4QlEAgAAAAAAAAAAAIUnEAkAAAAAAAAAAAAUnkAkAAAAAAAAAAAAUHiV5S4AAAAAAAAAAACAAiiVyl0BfCwrRAIAAAAAAAAAAACFJxAJAAAAAAAAAAAAFJ5AJAAAAAAAAAAAAFB4leUuAAAAAAAAAAAAAFi1LFiwIP3798/UqVNTVVWV888/P61atVpmn+uuuy733XdfkmTXXXfNMccc87HHtEIkAAAAAAAAAAAAsFzdcsst2XjjjXPzzTdn//33z+WXX75M+7hx43L33Xfn1ltvzW233Zb/9//+X0aNGvWxxxSIBAAAAAAAAAAAAJarESNGZOedd06S7LLLLvnHP/6xTPtaa62Vq6++Og0aNEhFRUUWL16cxo0bf+wxPTIbAAAAAAAAAAAA+J/cdtttue222+pf9+7dO717906SDB06NNdff/0y+6+xxhqprq5OklRVVWX27NnLtDds2DCtWrVKXV1dBg8enM022ywdOnT42BoEIgEAAAAAAAAAAID/yfsDkP+pV69e6dWr1zLbjjnmmMydOzdJMnfu3DRv3vwD71u4cGFOO+20VFVV5Wc/+9l/reELe2T2uHHjcuyxx6Zv3745+OCDM2jQoMyZM+dD950xY0buueeeL6qU/8nIkSPz61//utxlAAAAAAAAAAAAwEpjm222yV//+tckyd/+9rdsu+22y7TX1dXl6KOPziabbJKzzjorDRo0+K/H/EJWiFywYEGOPvronHPOOenatWuS5K677sqJJ56Yq6666gP7jx49Oo8++mh69OjxRZTzP9l0002z6aablrsMAAAAAAAAAAAAWGn06dMnJ598cvr06ZOGDRvmoosuSpL8/ve/z3rrrZclS5bk6aefTk1NTf7+978nSU444YRsvfXWH3nMUl1dXd3nXegDDzyQp59+OmecccYy2w866KB84xvfyP3335/Kysqss846GTx4cI488siMGjUqxx9/fHbZZZcMHDgwCxcuTOPGjXP22Wdn7bXXzrXXXpv77rsvlZWV6datW/r375/LLrssb7zxRqZOnZpZs2bl9NNPT7du3XL33Xfn+uuvT6NGjbLBBhvkrLPOyj333JM77rgjS5YsyU9+8pNMmTLlA/uMHz8+p556aiorK9OgQYMMHjw4Y8eOza233ppLLrkkp5xySt56660sXLgwRx55ZLp37/6xn8OUKbM/th0AAAAAAAAAAMqpTZvqcpdAgdTefmm5S2AF1qDn8eUu4YtZIXLcuHFZb731PrC9ffv2ueqqqzJw4MDss88++eMf/5g5c+bkhz/8YW699db07t07xx9/fPr27Ztdd901//jHP3LhhRfmqKOOyp///OfceuutqayszLHHHpvHHnssSbLaaqvlhhtuyGuvvZYTTzwx119/fS677LLcddddadasWc4777zcdtttadq0aZo3b54rrrgi06dPzxlnnPGBfUqlUrp06ZJTTjklw4cPz8yZM+trnzNnToYNG5Y77rgjSfLEE098ER8dAAAAAAAAAAAA8BlUfBEHbdu2bcaPH/+B7WPHjs2vfvWrPPPMMzn00EPz7LPPpqJi2RJeffXVXHXVVenbt29+85vfZNq0aXnjjTfStWvXNGzYMKVSKd26dctrr72WJNlxxx2TJBtttFHeeeedjBs3LhtuuGGaNWuWJNluu+3q9+3QoUOSfOQ+PXv2TMuWLfO9730vN9100zLPHG/WrFkGDhyYgQMHpl+/fqmpqfmcPzUAAAAAAAAAAADgs/pCApFf//rX8+STT+aFF16o3zZ06NC0atUqTz75ZI499tjceOONSZKHHnooFRUVWbJkSZKkY8eOOemkkzJkyJCceeaZ2WuvvdKxY8e88MILWbx4cerq6vLMM8/UhxtffvnlJEuDlG3btk379u0zZsyYzJs3L0ny9NNP1+/7f+HLj9rnkUceybbbbpvrr78+e++9d66++ur6+idPnpyXX345v/nNb/Lb3/42F1xwQRYvXvxFfHwAAAAAAAAAAADAp/SFPDK7qqoqV155Zc4777zMmDEjtbW12WSTTXLxxRdn+PDh+e53v5sWLVqkqqoqX/3qV1NTU5NXX3011113XU4++eQMGjQoCxcuzIIFCzJgwIBssskm+cY3vpE+ffpkyZIl2XbbbbP77rtn1KhRGTlyZL7zne9k/vz5Ofvss9OqVasce+yxOeyww1JRUZH11lsvJ510Uu677776+j5qn0mTJqV///657LLLUlFRkVNPPTVz5sxJkrRp0yZTpkzJ/vvvn6ZNm+aII45IZeUX8vEBAAAAAAAAAAAAn1Kprq6urtxFfFaXXXZZWrdunT59+pS7lA81ZcrscpcAAAAAAAAAAAAfqU2b6nKXQIHU3n5puUtgBdag5/HlLuGLeWQ2AAAAAAAAAAAAwPJU6Gc+H3vsseUuAQAAAAAAAAAAAFgBWCESAAAAAAAAAAAAKDyBSAAAAAAAAAAAAKDwBCIBAAAAAAAAAACAwqssdwEAAAAAAAAAAAAUQEWp3BXAx7JCJAAAAAAAAAAAAFB4ApEAAAAAAAAAAABA4QlEAgAAAAAAAAAAAIUnEAkAAAAAAAAAAAAUnkAkAAAAAAAAAAAAUHgCkQAAAAAAAAAAAEDhCUQCAAAAAAAAAAAAhScQCQAAAAAAAAAAABSeQCQAAAAAAAAAAABQeJXlLgAAAAAAAAAAAIACKFl/jxWbGQoAAAAAAAAAAAAUnkAkAAAAAAAAAAAAUHgCkQAAAAAAAAAAAEDhCUQCAAAAAAAAAAAAhScQCQAAAAAAAAAAABSeQCQAAAAAAAAAAABQeAKRAAAAAAAAAAAAQOEJRAIAAAAAAAAAAACFJxAJAAAAAAAAAAAAFJ5AJAAAAAAAAAAAAFB4leUuAAAAAAAAAAAAgAIolcpdAXwsK0QCAAAAAAAAAAAAhScQCQAAAAAAAAAAABReIR6ZPW7cuAwePDgzZszIokWL0rlz55x00kn58Y9/nCVLluSNN95Iq1at0qJFi+y000750Y9+lOHDh+c3v/lNFi9enHnz5uXAAw/MIYcc8qn6PeWUU9K9e/ckycSJE9O7d+8vYngAAAAAAAAAAADA/2iFD0QuWLAgRx99dM4555x07do1SXLXXXflxBNPzPXXX5/kveDiLrvskmRpgPKcc87J1VdfndatW2fBggU57LDDsu6669bv82l8lvcAAAAAAAAAAAAAy88KH4h8/PHHs91229WHIZPkgAMOyC233JJx48Zl3XXX/cB7/vSnP2X//fdP69atkySrrbZarrnmmjRt2jRvvvlmTj311FRWVqZBgwYZPHhwWrdunTPOOCNvv/12pk+fnl122SXHH398/fHuvPPOvPHGGznppJNy+eWX5+GHH05tbW369OmTgw8++Av/DAAAAAAAAAAAAICPt8IHIseNG5f11lvvA9vbt2+fCRMmfGggcvLkyencufMy26qrq5MkTz75ZLp06ZJTTjklw4cPz8yZM7No0aJstdVW6dWrVxYuXPiBQOT/eeWVV/K3v/0tQ4cOTU1NTS666KLU1dWlVCp9PoMFAAAAAAAAAAAAPpMVPhDZtm3bvPDCCx/YPnbs2LRr1+5D39OuXbu8/fbby2wbNWpU6urq0rNnz/zud7/L9773vVRXV6dfv35p0aJFXnzxxTz11FNp1qxZampqPvS4b775Zrbccss0aNAgTZo0yemnn/6/DxAAAAAAAAAAAAD4n1WUu4D/5utf/3qefPLJZUKRQ4cOTatWrT50dcgk+eY3v5mhQ4dm2rRpSZK5c+fmjDPOyOTJk/PII49k2223zfXXX5+99947V199de68885UV1fnoosuyhFHHJEFCxakrq7uA8ft2LFjXnnllSxZsiSLFi3Kd7/73Y8MTwIAAAAAAAAAAADLzwq/QmRVVVWuvPLKnHfeeZkxY0Zqa2uzySab5OKLL/7I97Rv3z79+/fPMccckwYNGmTu3Lnp2bNndt1117z11lvp379/LrvsslRUVOTUU09No0aNcsIJJ2TEiBFp0qRJ1l9//UyePPkDx910002z8847p0+fPlmyZEn69OmTRo0afZHDBwAAAAAAAAAAAD6BUt2HLYXI52LKlNnlLgEAAAAAAAAAAD5SmzbV5S6BAqn90+XlLoEVWIP9ji53CSv+I7MBAAAAAAAAAAAA/huBSAAAAAAAAAAAAKDwBCIBAAAAAAAAAACAwhOIBAAAAAAAAAAAAApPIBIAAAAAAAAAAAAoPIFIAAAAAAAAAAAAoPAEIgEAAAAAAAAAAIDCE4gEAAAAAAAAAAAACk8gEgAAAAAAAAAAACg8gUgAAAAAAAAAAACg8CrLXQAAAAAAAAAAAAAFUFEqdwXwsawQCQAAAAAAAAAAABSeQCQAAAAAAAAAAABQeAKRAAAAAAAAAAAAQOEJRAIAAAAAAAAAAACFJxAJAAAAAAAAAAAAFJ5AJAAAAAAAAAAAAFB4ApEAAAAAAAAAAABA4QlEAgAAAAAAAAAAAIUnEAkAAAAAAAAAAAAUnkAkAAAAAAAAAAAAUHiV5S4AAAAAAAAAAACAAihZf48VmxkKAAAAAAAAAAAAFJ5AJAAAAAAAAAAAAFB4ApEAAAAAAAAAAABA4QlEAgAAAAAAAAAAAIUnEAkAAAAAAAAAAAAUnkAkAAAAAAAAAAAAUHiV5S5g3LhxGTx4cGbMmJFFixalc+fOOemkk9KsWbPlVsO//vWvnHvuuamtrc3ixYuz+eab58QTT0xFxYfnRSdMmJBRo0Zlt912W241AgAAAAAAAAAAAB+trCtELliwIEcffXS+973vZciQIbn11lvTtWvXnHjiicu1josvvjiHHnporrnmmlx33XUZO3ZsHnnkkY/c/6mnnsqzzz67HCsEAAAAAAAAAAAAPk5ZV4h8/PHHs91226Vr16712w444IDccsst+clPfpIvf/nL2XffffPtb387Z599dvr165ehQ4emRYsWufnmmzNv3rzsscceOeWUU1JZWZl11lkn//73vzNkyJD8+c9/znXXXZeKiopsu+22Oemkk3LZZZdl/PjxmTp1aiZMmJBTTz01O++8c9q1a5e77rorVVVV2XLLLXPppZemsrIytbW1OeOMM/L2229n+vTp2WWXXXLsscfmt7/9bRYsWJCtt946X//618v4CQIAAAAAAAAAAABJmVeIHDduXNZbb70PbG/fvn323XffDBkyJD/96U/Tu3fvbL755unRo0fuu+++JMndd9+d/fffP4MHD84Pf/jDDBkyJNtss02SZMaMGbnsssty3XXX5ZZbbsmkSZPyxBNPJEkaNWqUq6++OgMGDMh1112XJOnXr1+6du2aiy++ODvttFNOPfXUzJ49OxMnTsxWW22Va665JrfccktuueWWNGjQIEcddVS++c1vCkMCAAAAAAAAAACrjlLJH38++s8KoKyByLZt22b8+PEf2D527Nhssskm2XfffTN8+PAccMABSZKePXvm7rvvzquvvprWrVundevWGTNmTLbeeuskybbbbpskeeuttzJt2rQcddRR6du3b8aMGZNx48YlSTbddNMkyVprrZWampokSx+Bffjhh+emm27K448/nqZNm+byyy9PixYt8uKLL+bEE0/MeeedV78/AAAAAAAAAAAAsGIpayDy61//ep588sm88MIL9duGDh2aVq1aJUnuu+++9O3bN+eff36SpF27dqmurs6VV16Znj17Jkk23njjPPfcc0mS559/PsnSFSbXXnvtXHvttRkyZEgOPfTQ+sdylz4kiXrBBRfUryBZVVWVDh06pFGjRrnzzjtTXV2diy66KEcccUQWLFiQurq6VFRUZMmSJV/QpwIAAAAAAAAAAAB8WpXl7LyqqipXXnllzjvvvMyYMSO1tbXZZJNNMnjw4PzoRz/K6aefnm7duuXwww/Pww8/nN133z0HHXRQzjnnnFxwwQVJkpNOOimnnXZarr322lRXV6eysjKtWrXK4Ycfnr59+6a2tjbrrLNOvvGNb3xkHZdeemnOOeecXHTRRWnUqFHat2+fQYMGZeLEiTnhhBMyYsSINGnSJOuvv34mT56cjTfeOFdccUW6dOmSffbZZ3l9XAAAAAAAAAAAAMBHKNXV1dWVu4hP4/77789rr72W4447Lkly9913p2vXrll//fUzdOjQPPvss/n5z39e5iqXmjJldrlLAAAAAAAAAACAj9SmTXW5S6BAau/7bblLYAXWYJ+jyl1CeVeI/LQuvvjiDB8+PJdffnn9trXXXjv9+vVLkyZNUlFRkfPOO6+MFQIAAAAAAAAAAADlULgVIovECpEAAAAAAAAAAKzIrBDJp2GFSD7OirBCZEW5CwAAAAAAAAAAAAD4XwlEAgAAAAAAAAAAAIUnEAkAAAAAAAAAAAAUnkAkAAAAAAAAAAAAUHiV5S4AAAAAAAAAAACAAqiw/h4rNjMUAAAAAAAAAAAAKDyBSAAAAAAAAAAAAKDwBCIBAAAAAAAAAACAwhOIBAAAAAAAAAAAAApPIBIAAAAAAAAAAAAoPIFIAAAAAAAAAAAAoPAEIgEAAAAAAAAAAIDCE4gEAAAAAAAAAAAACk8gEgAAAAAAAAAAACg8gUgAAAAAAAAAAACg8CrLXQAAAAAAAAAAAAAFUCqVuwL4WFaIBAAAAAAAAAAAAApPIBIAAAAAAAAAAAAoPIFIAAAAAAAAAAAAoPAEIgEAAAAAAAAAAIDCE4gEAAAAAAAAAAAACk8gEgAAAAAAAAAAACg8gUgAAAAAAAAAAACg8AQiAQAAAAAAAAAAgMITiAQAAAAAAAAAAAAKr7LcBQAAAAAAAAAAAFAAJevvsWJbZQORw4YNy/HHH58NN9wwSbJw4cL06NEjffv2zc9+9rM8//zz+eMf/1i/f9++fTN//vw0adIkixYtSvv27TNgwIC0bNmyTCMAAAAAAAAAAAAA/s8qG4hMkh133DGXXHJJkqSmpiZ777139txzzzz77LPZeOONM2zYsOywww71+59//vnp1KlTkuTuu+/OGWeckcsuu6wstQMAAAAAAAAAAADvsYbpu+bMmZOKioo89NBD+dKXvpQDDjggN91000fuv+++++bll1/OwoULl2OVAAAAAAAAAAAAwIdZpVeIfOqpp9K3b9+USqU0bNgwAwcOzJVXXpmzzjornTp1yqBBgzJp0qS0bdv2Q9/fvHnzzJo1K23atFnOlQMAAAAAAAAAAADvt0oHIt//yOwkGTNmTF577bX84he/SJKUSqXccsstOf744z/w3rq6urzzzjtZY401lle5AAAAAAAAAAAAwEdYpQOR/2no0KHp169fDjnkkCTJhAkT0rt37xx99NEf2Pf222/PjjvumIoKTx0HAAAAAAAAAACAchOIfFdNTU3uu+++/OlPf6rf1q5du3Tu3DkPPvhgkuTkk09OkyZNkiRt27bNz372s7LUCgAAAAAAAAAAACyrVFdXV1fuIlZWU6bMLncJAAAAAAAAAADwkdq0qS53CRRI7YO/L3cJrMAa7PXdcpcQz3sGAAAAAAAAAAAACk8gEgAAAAAAAAAAACi8ynIXAAAAAAAAAAAAQAGUSuWuAD6WFSIBAAAAAAAAAACAwhOIBAAAAAAAAAAAAApPIBIAAAAAAAAAAAAoPIFIAAAAAAAAAAAAoPAEIgEAAAAAAAAAAIDCE4gEAAAAAAAAAAAACk8gEgAAAAAAAAAAACg8gUgAAAAAAAAAAACg8AQiAQAAAAAAAAAAgMKrLHcBAAAAAAAAAAAAFECF9fdYsZmhAAAAAAAAAAAAQOFZIRIAAAAAAAAAAFYAz2/Webn3ufuUfy/3PgG+KFaIBAAAAOD/s3fncVbV9f/AX3cWEJhhURAXXFjMhUVEULTENLc0NUxAKVrUqMwNU7FcvlguuSS/zC1Sy8Ddr5pL7lh+y3BPEQUVBMUNFASGZQZm5vcHNkKZSwmXq8/nP8y9n3PO5/25j8O9n3PnNZ8DAAAAAAAlTyASAAAAAAAAAAAAKHkCkQAAAAAAAAAAAEDJE4gEAAAAAAAAAAAASp5AJAAAAAAAAAAAAFDyBCIBAAAAAAAAAACAkicQCQAAAAAAAAAAAJQ8gUgAAAAAAAAAAACg5FUUuwAAAAAAAAAAAABKQKFQ7ArgA1khEgAAAAAAAAAAACh5ApEAAAAAAAAAAABAyROIBAAAAAAAAAAAAEqeQCQAAAAAAAAAAABQ8koiEPnwww9nhx12yLBhwzJs2LAMHjw4Y8eOfd9tZ86cmcGDBydJdt1119TW1mbMmDF5+umn/+3xp0yZkkcffTRJMmLEiNTV1X3ygwAAAAAAAAAAgI+rUMgW5/48ff94a7a95Ya06LzpSs2te2+dbW+7KX1vvzk9rxiTsubNkySbHn1E+v7x1mx3353Z4OsHFaFwgNWvotgFfFT9+/fP6NGjkyR1dXXZa6+9sv/++6d169Yfuu/w4cM/sP2ee+5J+/bt069fv6Y+AAAAAAAAAACg2DrsvVfK1mqex/beL6237ZPPnXZqnvrmIU3tW44+N08fMjyLX5qeDb5xcNbq1CnNO66bNv365rF99k95yxbZ5PDvF3EEAKtPyQQiV1RTU5OysrJMnjw5F154YZJkyZIlOfvss1NZWfkv25944onZe++906dPn5x00klZsGBB5s6dm0GDBuVLX/pSbr755lRWVqZ79+455phjcuutt2bgwIH5wx/+kJYtW+ayyy5LRUVF9txzz5xyyimpra1N8+bN87Of/Szrr7/+6h4+AAAAAAAAAACfEW233y5v3/9AkmT+40+kunevpraWXbtm6Zy52fh7h6Vqyy3y1r33Z9HUqVn/4EGpeW5ytr7y8pRXV+eFUT8rVvkAq1XJBCInTJiQYcOGpVAopLKyMqecckpeeOGFnHvuuenYsWMuvfTS3HXXXdl3333/7TFmzJiRffbZJ3vssUfefPPNDBs2LEOHDs3AgQPTvn379Oq1/AOjsrIye+yxR+6555589atfzR//+MdcfvnlOe200zJs2LDsvPPO+dvf/pbzzjsvv/jFL1bXSwAAAAAAAAAAwGdMRXVVli1Y8N4T9Q0plJensb4+leu0S5t+22bKj0/OomkvpffVV2b+UxPTbO21s1anTvn717+VFhtvnK3H/TZ/22FA8QYBsJqUTCByxVtm/8N9992XM844Iy1btsybb76ZPn36fOAx2rdvnyuvvDL33HNPqqqqsmzZsn+77aBBgzJq1Kh06dIlm266adq1a5fnn38+v/71r3PZZZelsbHxfVejBAAAAAAAAACAT8qyBTUpr6p674mysjTW1ydJls6Zm8UvTc/C519Ikrx9/5/SeuueWTp3bha+MDWNS5dm0dSpaVhSm8r262TpW28XYwgAq03JBCLfz8knn5z77rsvVVVVGTlyZBobGz9w+yuuuCK9e/fO0KFDM2HChPz5z39OkhQKhTQ0NKy07aabbprGxsZcdtllOfjgg5MkXbp0ySGHHJI+ffpk6tSpefTRR1fNwAAAAAAAAAAAIMm8Rx5N+z13z6w/3JbW2/ZJzXPPNbUtnvFyylu1SovOm2bxS9PTtv92efXqa1NIIRsNPzQvX/LrNOvYMeWtWmTpnLlFHAXA6lHSgcj9998/gwcPTuvWrdO+ffvMmjXrA7ffZZddMmrUqNx2221p27ZtysvLU1dXlx49euScc85J165dV9r+wAMPzC9/+cv0798/STJy5MiMGjUqtbW1WbJkSU466aRVNjYAAAAAAAAAAJh1x51Ze+cB6XvHH5JCIc8eNSIdD/hqKlq1yqtjr8qzxxyXHpdemBQKmffoY3n73vuTJG132D797rkjhbKyTB55UvJPi4XBf6RQVuwK4AMVGj9sWUX+Y7NnLyh2CQAAAAAAAAAAlIinttpitfe52+xXV3uflK768VcVuwTWYOW7fr3YJURkFwAAAAAAAAAAACh5ApEAAAAAAAAAAABAyROIBAAAAAAAAAAAAEqeQCQAAAAAAAAAAABQ8gQiAQAAAAAAAAAAgJInEAkAAAAAAAAAAACUPIFIAAAAAAAAAAAAoOQJRAIAAAAAAAAAAAAlr6LYBQAAAAAAAAAAAFACCoViVwAfyAqRAAAAAAAAAAAAQMkTiAQAAAAAAAAAAABKnkAkAAAAAAAAAAAAUPIEIgEAAAAAAAAAAICSJxAJAAAAAAAAAAAAlLyKYhcAAKvLS726r/Y+Oz89abX3CQAAAAAAAJSmrZ+dXOwSAEqaFSIBAAAAAAAAAACAkicQCQAAAAAAAAAAAJQ8gUgAAAAAAAAAAACg5AlEAgAAAAAAAAAAACWvotgFAAAAAAAAAAAAUAIK1t9jzeYMBQAAAAAAAAAAAEqeQCQAAAAAAAAAAABQ8gQiAQAAAAAAAAAAgJInEAkAAAAAAAAAAACUPIFIAAAAAAAAAAAAoOQJRAIAAAAAAAAAAAAlTyASAAAAAAAAAAAAKHkCkQAAAAAAAAAAAEDJE4gEAAAAAAAAAAAASl5FsQtYlR5++OEcc8wx6datW5KktrY2++67byZNmpRJkyalbdu2Tdvut99+GTRoUHbdddesv/76KStbnhVt06ZNLrzwwpWer6+vz6JFi/Kzn/0sPXv2LMbQAPikFArZ9OdnpOVWW6ahri4v/eiE1E6f0dS83vcOS/uDD8qyt99Okkw/4cepnfFyuvzy/DTbqFPS0JCXjhuZJS9OLdYIAAAAAAAAAADIpzwQmST9+/fP6NGjkyR1dXXZa6+9ssUWW+T444/PgAED3nefK664Is2bN//A5//v//4vF154YX7961+vuuIBWOXafXnPFJo3z7P7DkyrPttk4/85JS9857Cm9pY9e2TaUSOy6OmJTc+13XP3pKIiz+13QFoP2CmdTjw+Lx72/WKUDwAAAAAAAACrT1mh2BXAB/rUByJXVFNTk7KyslRU/PfDfu2119K6detPoCoAiql6u36Z98CfkiQLn3gyrbbutVJ7q149s8GRP0zluh3yzn3j8/qvLsqSaS+lUFGeFAopr65K49JlRagcAAAAAAAAAIAVfeoDkRMmTMiwYcNSKBRSWVmZU045JXfeeWfOPffc/OY3v2na7uSTT87mm2+eJDnkkEOabpl96KGH5otf/GLT87W1tZk1a1Z22mmnjBw5crWPB4BPVllVVeoXLGh63NhQn5SXJ/X1SZK3b7kts353ZeoX1GSzK8Zk8W5fyqJnn03zjTql1/89kIq1187z3/xOscoHAAAAAAAAAOBdn/pA5Iq3zP6HO++887+6Zfb555+fmTNnZp111lklNQOw+jTU1KS8VVXT40KhrCkMmSRv/ubypsDkO/eNT8ue3dP6Cztm3p8ezMwzz06zDdbPFjdcm4m77pHG2trVXj8AAAAAAAAAAMuVFbuAUnTMMcdk1qxZufrqq4tdCgD/pQWPPpY2X9olSdKqzzZZNHlyU1t5dXV6PHBvylq2TJK0/sLns/CpiVk2b17q5y8PSS6b+04KlRUplPlIBQAAAAAAAAAopk/9CpH/zj/fMrtfv3456qijPtK+ZWVlOeOMM/L1r389u+22Wzp27LiqygRgFZv7x7vSZsBO2fLWm1IoFDJtxHFZZ+D+KWvVKrPHXZ2ZPz8nW/zvdWmsq8v8//tr5o1/IAsmPJzOo8/LlrfcmEJlZWaedU4aFi8u9lAAAAAAAAAAAD7TCo2NjY3FLuLTavbsBcUuAYAVvNSr+2rvs/PTk1Z7nwAAAAAAAAAfVYcO1cUugRJS/+B1xS6BNVj5gCHFLsEtswEAAAAAAAAAAIDSJxAJAAAAAAAAAAAAlDyBSAAAAAAAAAAAAKDkVRS7AAAAAAAAAAAAAEpAwfp7rNmcoQAAAAAAAAAAAEDJE4gEAAAAAAAAAAAASp5AJAAAAAAAAAAAAFDyBCIBAAAAAAAAAACAkicQCQAAAAAAAAAAAJQ8gUgAAAAAAAAAAACg5AlEAgAAAAAAAAAAACVPIBIAAAAAAAAAAAAoeQKRAAAAAAAAAAAAQMmrKHYBALC6dH56UrFLAAAAAAAAAABgFRGIBAAAAAAAAAAA4MMVCsWuAD6QW2YDAAAAAAAAAAAAJU8gEgAAAAAAAAAAACh5ApEAAAAAAAAAAABAyROIBAAAAAAAAAAAAEqeQCQAAAAAAAAAAABQ8gQiAQAAAAAAAAAAgJInEAkAAAAAAAAAAACUPIFIAAAAAAAAAAAAoOQJRAIAAAAAAAAAAAAlr6LYBQAAAAAAAAAAAFACCtbfY83mDAUAAAAAAAAAAABKnkAkAAAAAAAAAAAAUPIEIgEAAAAAAAAAAICSV1HsAlb08MMP55hjjkm3bt2SJLW1tdl3331zzz33ZNSoUenatWuRKwQAAAAAAAAAAADWRGtUIDJJ+vfvn9GjRydJ6urqstdee6W6urrIVQEAAAAAAAAAAABrsjUuELmimpqalJWVpby8PBdddFHeeuutLF68OOeff3422GCDnHrqqXnjjTcyd+7cDBgwIMccc0xOPPHEvPPOO3nnnXdy6KGH5tprr01lZWXeeOONHHTQQZkwYUImT56cb37zmxk6dGjuuuuuXHXVVU19/vKXv0zbtm1z+umn5+mnn87SpUtz5JFHZrfddsvPf/7zPP7440mSr3zlK/nWt75VrJcGAAAAAAAAAAAAWMEaF4icMGFChg0blkKhkMrKypxyyim57LLLsvPOO2f//ffPr371q9x111358pe/nN69e2fQoEGpra1tCkQmy1eZ/Pa3v52HH344b7zxRm655ZZMmjQpRx99dO699968+eabOeKIIzJ06NBMnz49Y8aMSYsWLXLqqafmL3/5S1q0aJG5c+fmxhtvzOzZszNu3LiUl5dn5syZuf7667Ns2bIMHTo0/fv3z+abb17cFwwAAAAAAAAAAABY8wKRK94y+x8uu+yy9OjRI0nSvn37vPXWW2nbtm0mTpyYCRMmpKqqKnV1dU3bd+7cuennzTbbLJWVlamurs7GG2+cZs2apU2bNqmtrU2SrLPOOhk5cmRatWqVadOmpXfv3nnppZfSu3fvJEmHDh0yYsSIXHbZZenbt29TUHPrrbfO1KlTBSIBAAAAAAAAAABgDVBW7AL+UzfddFOqq6vzi1/8IoccckiWLFmSxsbGJEmhUGjabsWf/9mCBQtywQUXZPTo0Tn99NPTvHnzNDY2pkuXLpk4cWLTNoceemi6du3adLvspUuX5sknn8wmm2yyCkcIAAAAAAAAAAAAfFRr3AqRH9UOO+yQY489No8//nhatGiRTTbZJLNmzfpYx6iqqkqfPn0ycODAtGzZMq1bt86sWbNywAEH5G9/+1sOPvjg1NfX54c//GF23nnnPPLIIxkyZEiWLl2avfbaK927d19FowMAAAAAAAAAAAA+jkLjP5ZV5BM3e/aCYpcAAAAAAAAAAAD/VocO1cUugRLS8NDNxS6BNVjZjgOLXULp3jIbAAAAAAAAAAAA4B8EIgEAAAAAAAAAAICSJxAJAAAAAAAAAAAAlDyBSAAAAAAAAAAAAKDkCUQCAAAAAAAAAAAAJU8gEgAAAAAAAAAAACh5ApEAAAAAAAAAAABAyROIBAAAAAAAAAAAAEqeQCQAAAAAAAAAAABQ8gQiAQAAAAAAAAAAgJJXUewCAAAAAAAAAAAAKAEF6++xZnOGAgAAAAAAAAAAACVPIBIAAAAAAAAAAAAoeQKRAAAAAAAAAAAAQMkTiAQAAAAAAAAAAABKnkAkAAAAAAAAAAAAUPIEIgEAAAAAAAAAAICSJxAJAAAAAAAAAAAAlDyBSAAAAAAAAAAAAKDkCUQCAAAAAAAAAAAAJa+i2AUAAAAAAAAAAABQAgrW32PN5gwFAAAAAAAAAAAASp5AJAAAAAAAAAAAAFDyBCIBAAAAAAAAAACAkicQCQAAAAAAAAAAAJQ8gUgAAAAAAAAAAACg5AlEAgAAAAAAAAAAACVPIBIAAAAAAAAAAAAoeRXFLuDhhx/OMccck27duiVJamtrs++++2bYsGEfuu+UKVMyf/789OvX733bH3zwwbz++usZMmTIf1zfTTfdlDZt2uRLX/rSf3wMAAAAAAAAAAAAYNUqeiAySfr375/Ro0cnSerq6rLXXntl//33T+vWrT9wv3vuuSft27f/t4HIAQMG/Ne1HXDAAf/1MQAAAAAAAAAAAIBVa40IRK6opqYmZWVl+fa3v51OnTpl/vz5GTNmTE466aS88sorqa+vz3e+851su+22ufnmm1NZWZnu3btnyZIlGT16dMrLy7PRRhvlpz/9aW677bZMmzYtBx10UH70ox9lvfXWyyuvvJKePXvmtNNOy69+9au0b98+Bx98cKZOnZpRo0Zl7Nix+cpXvpJNN900zZo1S+fOndO+ffsMHjw4p556at54443MnTs3AwYMyDHHHFPslwsAAAAAAAAAAADIGhKInDBhQoYNG5ZCoZDKysqccsopueyyy7Lvvvtm9913z7hx49KuXbuce+65qampyQEHHJBrr702AwcOTPv27dOzZ8/stddeufrqq7POOuvk//2//5ebb745FRXvDW/69Om5/PLL06JFi+y2226ZPXv2v61n0aJFOfzww7PVVlvlV7/6VZLk9ddfT+/evTNo0KDU1tYKRAIAAAAAAAAAAJ8tZYViVwAfaI0IRK54y+x/uOyyy9K5c+ckydSpU7PjjjsmSaqqqtK1a9e88sorTdvOmTMns2bNagooLlmyJJ///Oez8cYbN22z8cYbp6qqKknSoUOH1NbWfmBN/+j7H9q2bZuJEydmwoQJqaqqSl1d3X82WAAAAAAAAAAAAOATt0YEIv+dQmF5orhr16557LHHsvvuu6empibPP/98OnXqlEKhkIaGhrRr1y7rrbdeLr744lRXV+f+++9Py5Yt8/rrr//LsVbUvHnzppUiJ02atFJbWVnZSo9vuummVFdX56c//WlmzJiR66+/Po2Nje97XAAAAAAAAAAAAGD1WqMDkf8wePDgnHLKKTn44INTW1ubI444Iuuss0569OiRc845J127ds1JJ52U4cOHp7GxMa1atco555yzUiDy/Xz5y1/OMccck0cffTQ9evT4wG132GGHHHvssXn88cfTokWLbLLJJpk1a1Y6duz4SQ4VAAAAAAAAAAAA+A8UGhsbG4tdxKfV7NkLil0CAAAAAAAAAAD8Wx06VBe7BEpIwyO3F7sE1mBl232l2CWk7MM3AQAAAAAAAAAAAFizCUQCAAAAAAAAAAAAJU8gEgAAAAAAAAAAACh5ApEAAAAAAAAAAABAyROIBAAAAAAAAAAAAEpeRbELAAAAAAAAAAAAoAQUrL/Hms0ZCgAAAAAAAAAAAJQ8gUgAAAAAAAAAAACg5AlEAgAAAAAAAAAAACVPIBIAAAAAAAAAAAAoeQKRAAAAAAAAAAAAQMkTiAQAAAAAAAAAAABKnkAkAAAAAAAAAAAAUPIEIgEAAAAAAAAAAICSV1HsAvj0mLX91kXpd92HnypKvwAfxet9exal3/Ufm1iUfi/beJOi9HvYyzOK0m8xvLx1j6L0u/FTzxSl32e6b7Ha++wxafJq75NPt0e3/FxR+u333PNF6ReANceb2/UqSr8dH3m6KP2y6k0swvz8/+YtWu19JsnhM18uSr8AwKr3s46ditLvKW/OLEq/fHrd1rXLau9z36nTVnufSXHGmhRvvAD8d6wQCQAAAAAAAAAAAJQ8K0QCAAAAAAAAAADw4QqFYlcAH8gKkQAAAAAAAAAAAEDJE4gEAAAAAAAAAAAASp5AJAAAAAAAAAAAAFDyBCIBAAAAAAAAAACAkicQCQAAAAAAAAAAAJQ8gUgAAAAAAAAAAACg5AlEAgAAAAAAAAAAACVPIBIAAAAAAAAAAAAoeQKRAAAAAAAAAAAAQMkTiAQAAAAAAAAAAABKXkWxCwAAAAAAAAAAAKAEFKy/x5rtUx2IfPjhh3PMMcekW7duSZKFCxemU6dOOe+889KsWbP/6ti/+tWv0r59+xx88MGfRKmfXoVC1v/Zz7LWFluksa4ur/34x6mbMaOpeZ1DD03bQYNSP2dOkuS1k05K3SuvZMOzz05lp04pNGuWty68MAvuv79YIwBYNQqFbHj66Vlrqy3TWFuXmSNHrvT+2P6wQ7P2kCFZ9vby98dXf/KT1E6fnk5n/zzNu3RJY319Zh53fOpefrlYI/joCoXs+cvz0rFXjyyrrc2dPzg6c6e91NTc/aADs91RP0xjQ32euvKqPPmb36a8WbPsM+bCtO28aermL8jdxxyfuVOnFXEQJaBQyMZnnZ4WW22VxrrazDhuZGqnv3dOrTv8sLQ/eEiWvf12kmTGyJ+kduq0rHfE4Wmzx+4pNKvM7CvH5u1rrivWCD66QiGfO+esVHXfKg21tZly7PFZ/NL0pubq3lun20//JykUUjdrdp47/Mg01NYmSSrbr5O+996VpwYdlEUvTi3SAOBdhUJ6nPvzVHffKg11dZl4zI+yaIVzuc02W2fLn56WFAqpnTUrT/3giKSxMb1+NTotNtkkyxbUZNLIH2fRCu+pAPChCoVs8LOfZa0tt0xjXV1ePfHEf/mupt3gwU3f1bx60kmpe/nldDrnnKbvamZfeGEW3HdfsUbAmqZQyOYrzM8nv8/8fLMV5ufPvjs/73f/3Vk2f36SZMnLr+S5o4/92P3u86tfpGPP7qmvrcutPzgqc6e+Ny/qNXRIdjz2yCyZNz9Pjb06T/5uXFPbhv22zW5njMqVe+z7Xw0dAPh0KRQKGXTx+dnw3e+yr/nuUXlrhe+l+31jSHY97qgsmTc/D195dSZcMTZlFRX5xu8uzTqbbpyG+vpcM/yozJryQhFHwWdeoZAdzz8na787T/7LkSOyYIXvD7sM/lp6HHF4Ghvq88LYqzP58t81tXXo2yd9Tzs1d+7z1dVf93/qszZeAD6ST3UgMkn69++f0aNHNz3+0Y9+lPHjx2evvfYqYlWfHdV77JFCs2Z56cAD06J373T8yU/yyve+19S+VvfuefW447LkmWeanmt74IGpf+edvPqjH6W8bdt0uf12gUjgU6f1nnuk0Lx5pg48IC232Sbrn3xyZnz3u03tLXr0yCsjjs3iFd4fW++xR5Jk6tcOTKv+/bP+KaestM+a6nP77ZOKtZrn91/cMxts1ze7/vxn+d/B32hq3/XMn+Y32+6YupqFGf7k3/LcDTel+0GDUlezML/feY+svVm37DH6nFy334FFHMWar+1ee6bQvHmm7Dcwrfpsk07/c3Kmfue986Nlzx6ZftSILJr43jlVtUP/tOq3babsf0DKWrRIxx8ML0bpH1v7vfdKWfPmeWLv/dJ62z7pOurUPPOtQ5raNz//3Ew6dHgWvzQ963/94DTv1CmLp05NoaIim593dhqWLCli9fCejnt/OWXNm+dvX943bbftky1/+j95fNh3mtp7nn9enjjku1n00vR0+sbQtNioU9rvPCDLFi7K3/b6Slp165ruPz8zjw72R1oAfHSt91h+LTLta19Li969s95JJ+Xl4e/NA1v06JGZP/rRv3xXs2zu3Mw89tiUt22brrffLhBJkw7vzs8ff3d+3m3UqZm4wvx8i/PPzTMrzM/X6tQpS2bOTJI8OXDQf9zvFvvtk4rmzXPFzntmw+36Zo+zT891B349SdJinbWzy6iT8uvtB2TJO/PyzTtvybQH/px5M17Jjj86Kr2GDsnShQv/u4EDAJ86Pb/6lVQ2b57Rn989m27fNwPPOz2/GTg0SdJqnbWzz89Ozjl9BmTxO+/kh/femufv/3M23LpHyisqMvoLe2Tz3XbJV04/NVcMGlbkkfBZtslX9k75Wmvl9t32Tod+22a7M07L/Qd/s6l9u9NPy03bfyHLahbmgEf/mmn/e3Pq3pmXnkcfka4HDcqyRYuKWP3H91kbLwAfzWdqDdO6urrMmjUrbdq0yS9+8YscdNBBGTJkSO68884kybBhw3LGGWfk29/+dg488MC8+uqrSZJf/OIX+c53vpPBgwfnxz/+cTGHUHJa9u2bmgcfTJIs/vvf06Jnz5XaW/TokfY/+EE2vf76tP/BD5Ik8//4x8w6//z3Nlq2bLXVC7C6tOrXLwv+/OckyaInn0zLXv/0/tizZzr88PB0vfGGdDj88CTJ/HvuycwTl38ONdtwwyx7a/bqLfo/tNGO/TPt3vFJktceeSzrb9t7pfZZzzyb5q1bp2KttZJCIY2NjWm/xeaZds/yX7DOeeHFrLPF51Z32SWnart+mf+n5efUwieeTMtevVZqb9mrZ9Y78ofZ/JYbs94Ry8+p1l8ckMXPTU7XK8ak25VXZN69pfEHCG233y5zxj+QJJn/+BNp3fu9sbbo2jXL5sxNp+GHZZtbbkxlu7ZZPHX5SpBdR52S164cm9o33ihK3fDP1u6/XWa/ey6/8/gTadN766a2Vt26pm7u3Gz6ve9m+1tvSrN2bbPwxamp2vxzmX3f8vfUhS9OTdXnNitK7QCUrpZ9+6bm3WuR9/uuZq0ePdLh8MPT+YO+q6mvX231suZrs/12efvfzM9bdu2apXPmZqMV5ueLpk5NVfetUtaiRXpff3W2+d/r03rbPh+7340/3z8v3rP8GubVRx7LBn16N7W167xp3nh6YpbMfSdpbMxrjz+ZTtv1S5LMnfpSrh8ipAAA/KuuX+if5+5ePr+Y/vBj2ajvNk1t63TZNK/+fWIWzZ2bxsbGvPzYE9m0f7/Mev7FlFVUpFAoZK3W1alfurRY5UOSpOMO22fmfcvP49mPPp722/ReqX3OpGfTrHXrlK/VPCkkaWxMksx/aXrGf+M7KTWftfEC8NF86leInDBhQoYNG5a33347ZWVlGTx4cOrq6jJz5sxce+21qa2tzeDBg/P5z38+SdKrV6+cdNJJGT16dO64444MHTo0rVu3zm9/+9s0NDRkn332yZtvvlnkUZWO8qqqNCxY0PS4saEhKS9v+uJ83u23Z87YsWmoqclGl16aql13Tc345b/gLWvVKhtddNHKX7gDfEr8y/tjff1K74/v3Hpb3v7979NQU5NNxvw6S3bdNQvGj0/q69PpF79Imz33yIwfHF6s8j+WZtXVqZ03v+lxQ31DCuXly8ecZPazz+U7Dz2QpYsWZcofbk/tvPl58+ln0u3Le+b5W+/IBtv1TfUG66dQVrb8c4T3VV5dlfr5751TaVj5nJr7h1sz63e/T8OCmnS9fEza7LZrKtZeO807bZgXv3lImm28Ubr97rJM2mnXIo3goyuvqsqy+Sv+/3nvnGq2Tru07rdtnv/JyVk87aX0uurKLHhqYppvsEGWvj0ncx74czY+6ogiVg/vqaj+gHN57bXTrl/fPHviyVk4bVr6Xj028/7+dOY/Mynr7rFb3vzjnWm7bZ+stf56SVlZ4v0RgI+orLo69R9wLTLvttuavqvZ+NJLU/uPa5G8+13NxRfnzV/8oii1s2aq+ID5eeU67dLmfebndW+9lVcuvjSvjbs6Lbp0Se9rx2bCDgOarhM/iubV1amd/9615or9znlxatbdaou0WrdDahfUpPMuA/L2Cy8mSZ675ba02WSjT+4FAAA+NdZq3TqL581retxQX5+y8vI01Ndn9gvTsl73LVO9bocsWVCTz+26c2Y9/2JqaxZm7U03zknPPZZW7dfJmH0HF3EEkFRWV2fp/JWv+Vb8ncw7zz6X/R+8L0sXLsqM2+5I3bu/v5lx6+2p2rj05smftfEC8NF86leI7N+/f8aOHZurrroqlZWV6dSpU55//vlMmjQpw4YNy2GHHZZly5bltddeS5JstdVWSZL11lsvtbW1ad68eebMmZNjjz02p556ahYtWpSl/rLnI6uvqUlZq1ZNjwuFwkqrCLz929+mfu7cNC5dmgUPPJAW777+Feuvn02vvjrv3HJL5t1662qvG2BV++f3x5SVrfT++NYVV7z3/jh+fFr06N7UNvNHP8qUXXZNp5+flUKLFquz7P9I3YIFaVZd1fS4UFbWdCHaocdW6bbX7rlky965ePOt06pD+2xxwP556spxqV2wIEPvvjXd9t4zbzz5d2HID1G/oCblVSucU4WVz6k3f3NF6ucsP6fm3T8+LXr0SP3cuZn3pwfTuHRpaqdOS8OS2lSss04Rqv946mtqUl713jmVFc6ppXPmZvFL07Po+RfSuGxZ3h7/p1Rv3TPrDx2StXfeKb1vviFVPbpnywt/mWbrdijSCGC5Zf/8/7as0HQu182Zm0UvTU/N88+ncdmyzB7/QNr07pWZV12TZTU12f4P/5t199wj8556WhgSgI+lYcGClFWtPD//oO9q1uq+/Fqkcv310/nqq/POzTf7roaVLKupScVHnJ/PeXd+vmjqtLxx401JksXTpmXpnLlp1rHjx+q3dsGCNFvpXH5vLrXknXm5+/iTMvja32f/MRfm9b8/lUVvv/1fjhQA+LRbMn9+1qqubnpcVlaWhnfnF4vfeSc3H/vjHHLj2Ay9/KK88uRTWfjW29llxOGZfM/9OX2LbXN278/n67+7NBXNmxdrCJClCxaksur9fyfTrvtW6bTn7rm+57a5oUeftOjQPpt+db9ilfqJ+KyNF4CP5lMfiPyHdu3a5dxzz83JJ5+c9u3bZ/vtt8/YsWNz5ZVX5stf/nI6der0vvs9+OCDef3113P++efn2GOPzZIlS9L47jLKfLhFjz+eqi9+MUnSonfvLJkypamtrLo63e68M2UtWyZJWu2wQxY/80zK27fPpldemTfPPjvv3HBDMcoGWOUWPvZYqnfZJUnScptt/uX98XP33P3e++OOO2bxxIlpO3Bg0+2zGxYvXr6sfwmEYGb+7eF03XO3JMkG2/XN7GeebWqrnT8/SxcvydLFS9LY0JCFs9/KWm3bZoO+fTLzoQm5es/98vytd+Sdl2YUq/ySUfPoY2m96/JzqlWfbbJ48srnVPcH7mk6p6o/v2MWPT0xNY88mja77Jwkqey4bspatsyyuXNXf/Ef07xHHs06uy1fybL1tn2y8LnnmtoWz3g55a1apUXnTZMkbftvl4WTn8+T+38tT371wPx94KDUPDMpzx1xdOpmlcZt5/n0mvvwo1l3ty8lSdpu2ycLnp3c1LZoxoyUt2qVlu+ey2v33z4LJk9Jm216Z+6ER/Lw/l/Lm3+8M4tmeH8E4ONZ9Pjjqf6A72o2u+uuf7kWKW/fPpv8/vd5w3c1vI+PMz9v8+78fIOhB6XbaacmSZp17Jjy6urUfcy78rzy0MPZbK/dkyQbbtc3b056r99CeXk6bdc3v/3S3rn5kO+n/ec+l5cfevi/GSYA8Bkw7a8PZ6svL59fbLp937w28b3vssvKy7NJ/365YOcvZ9y3vpeOm2+WaX+dkEVz38nid1ecWzRnbsorK1JWXl6U+iFJ3pzwSDrtsfx3Mh36bZu5z743T66bPz/1i5ek/t3fySye/Vaat21TrFI/EZ+18QLw0Xzqb5m9om7dumXYsGF54IEHsv7662fo0KFZtGhRdtttt1St+FfMK+jVq1cuvvjiDB48OM2aNctGG22UWbNmrebKS9eCu+9O1Re+kM433JAUCnn1hBPSZr/9UtayZeZee23ePO+8bHr11Wmoq8vChx5KzZ/+lPVOOSVlbdqkwxFHpMMRy29pOeM730ljbW2RRwPwyZl/192p/sJO6XrT/yaFQmYed3za7r9fylq2ypxrrskb55ybLtdek8a6utT89aEseOBPKbRokY3OOzddrr8uhcrKvHbaT0vivXHKH27Pprt+McMeuCuFQiG3Dz8iWw35Wpq1qsrfr7gyf7/8dxk2/o+pr1uad6a9lKfHXp3mrauz06k/zvbHHJEl78zLH39wVLGHscZ758670nrAF7L5rTclKWT6scel3cD9U96yZd666pq8etY5+dyN16axri7z//LXzB//QJKkqv/22eKPtyZlZXnlJ6eURMh29h13pt3OA9Lnjj8khUImHzUi6x7w1ZS3apXXx16VySOOy1aXXJgUCpn36GN5+777i10yvK837vhj2n9xQHb4461JoZCnjxyRDb42MOWtWuWV34/LxGOOTe9fX5wUCpn7yGOZfe/9qVx77Xzuxyek8w+/n6Xz5mfiMccWexgAlJj5735X0+XGG5dfixx//PLvalq1ytxrrmn6rqZxxe9qTj015W3aZN0jj0yOPDJJMv3b3y6J6xFWvdl33Jm1dx6Qbd+dnz931Ih0fHd+/tq78/Pu/zQ/L1RWZssLRqfPbTcnjY157pgffazbZSfJc3+4PV122yWH/OnupJD8YfgR6THkwDSrapUnLr8y9XV1GT7hT1m2ZEn+9v8uyuK356yiVwAA+LR4+ubbsvnuu2TEX+5JCoVcdcjh2fbgA9O8qioP/eZ3qa+ry/GPPZilS5bkgfMvzMK35+SB0Rfn65dflKP/fGfKmzXL7Sf9NHWLFhV7KHyGzbjtjmy4y87Z5947UigU8n8/OCpdBh2QylatMuV3YzP5t1dmn3tuT0Pd0sx/aXpeuOraYpf8X/msjReAj6bQaLnDVWb27AXFLmG1mrX91kXpd92HnypKvwAfxet9exal3/Ufm1iUfi/beJOi9HvYy5+dFdJe3rpHUfrd+KlnitLvM923WO199pg0+cM3go/h0S0/V5R++z33fFH6BWDN8eZ2vYrSb8dHni5Kv6x6E4swP/+/ecUJFBw+8+Wi9AsArHo/6/j+dw5c1U55c2ZR+uXT67auXVZ7n/tOnbba+0yKM9akeOMthg4dqotdAiWk4fG7i10Ca7CybfcsdgmfnVtmAwAAAAAAAAAAAJ9en6lbZgMAAAAAAAAAAPAfKhSKXQF8ICtEAgAAAAAAAAAAACVPIBIAAAAAAAAAAAAoeQKRAAAAAAAAAAAAQMkTiAQAAAAAAAAAAABKnkAkAAAAAAAAAAAAUPIEIgEAAAAAAAAAAICSJxAJAAAAAAAAAAAAlDyBSAAAAAAAAAAAAKDkCUQCAAAAAAAAAAAAJU8gEgAAAAAAAAAAACh5FcUuAAAAAAAAAAAAgBJQsP4eazZnKAAAAAAAAAAAALBaLVmyJEceeWSGDh2a7373u5kzZ877btfQ0JDDDjss11xzzYces9DY2Nj4SRfKcrNnLyh2CQAAAAAAAAAA8G916FBd7BIoIQ1P3lfsEliDlW2z28fa/re//W1qampy5JFH5o477siTTz6Zk08++V+2O//88/O3v/0tBxxwQA4++OAPruFjVQAAAAAAAAAAAADwX3r88cez0047JUkGDBiQv/3tb/+yzV133ZVCoZABAwZ8pGNWfKIVAgAAAAAAAAAAAJ851113Xa677rqmx0OGDMmQIUOSJDfccEOuvPLKlbZfZ511Ul29fJXaVq1aZcGCle/I/Pzzz+f222/PBRdckIsuuugj1SAQCQAAAAAAAAAAAPxXVgxA/rNBgwZl0KBBKz13xBFHZOHChUmShQsXpnXr1iu133LLLXnzzTfzrW99K6+++moqKyuz4YYbfuBqkQKRAAAAAAAAAAAAwGrVp0+f/PnPf06vXr3y4IMPZtttt12p/YQTTmj6+Ve/+lXat2//obfOLlsllQIAAAAAAAAAAAD8GwcffHBeeOGFHHzwwbnuuutyxBFHJEl++9vf5v777/+PjllobGxs/CSL5D2zZy/48I0AAAAAAAAAAKBIOnSoLnYJlJCGJ+8rdgmswcq22a3YJVghEgAAAAAAAAAAACh9ApEAAAAAAAAAAABAyasodgEAAAAAAAAAAACUgLJCsSuAD2SFSAAAAAAAAAAAAKDkCUQCAAAAAAAAAAAAJU8gEgAAAAAAAAAAACh5ApEAAAAAAAAAAABAyStqIPLhhx/ODjvskGHDhmXYsGE54IADctRRR+Uvf/lLRowYsVpq+OMf/5jevXvnzTff/LfbjBs3Lkly00035bzzzlstdQEAAAAAAAAAAAAfXdFXiOzfv3/Gjh2bsWPH5qabbkplZWVqampWW/833HBDvvGNb+T666//t9tccsklq60eAAAAAAAAAAAA4OOrKHYBK6qrq8usWbPSpk2bzJgxI4cddljmzJmTXXbZJUceeWSmTJmS008/PUnStm3bnHnmmXn22Wdz7bXXZvTo0UmSz3/+8/nrX/+aE088MRUVFXnttddSV1eXvffeOw888EBef/31XHzxxdl4443zyiuvZN68efne976XgQMH5vvf/34qKytz4okn5p133sk777yTnXfeOfPmzcuoUaPSq1evPPXUUznkkEMyZ86cHHzwwRkyZEgxXzIAAAAAAAAAAAAga8AKkRMmTMiwYcOy995754ADDsjuu++esrKy1NbW5uKLL85VV13VdMvqU045Jf/zP/+TsWPHZsCAAbnssss+8NgbbrhhrrjiinTp0iUzZ87Mb37zm+yxxx4ZP358kuTGG2/M1772tVRXV6d379659957m/bt379/rr322vzgBz9ImzZtMmrUqCRJRUVFLr/88lx44YW58sorV82LAgAAAAAAAAAAAHwsRV8hsn///hk9enTmzp2bQw45JJ06dUqSbLbZZmnWrFmS5SHEJJk6dWpOO+20JMnSpUvTuXPnfzleY2Nj089bbbVVkqR169bp0qVL0891dXWpr6/Pbbfdlg033DDjx4/PvHnzMm7cuOy9995J8r7H/scxC4VCOnTokCVLlnwSLwEAAAAAAAAAAADwXyp6IPIf2rVrl3PPPTff/OY385Of/CSFQuFftuncuXPOPvvsbLDBBnn88ccze/bsNG/ePLNnz06SvPrqq5k3b17T9u93jH/485//nB49euSCCy5oem7PPffM5MmT/2XfFUOWH3RMAAAAAAAAAACAT61C0W9IDB9ojQlEJkm3bt0ybNiwnH766dlhhx3+pX3UqFEZOXJk6uvrkyRnnHFGNtpoo1RXV2fQoEHp2rVr0wqTH+b666/PoEGDVnruwAMPzFVXXfUv23bt2jXHHXdcdtxxx/9gVAAAAAAAAAAAAMCqVmhccflDPlGzZy8odgkAAAAAAAAAAPBvdehQXewSKCENTz9Q7BJYg5X12qXYJcQapgAAAAAAAAAAAEDJE4gEAAAAAAAAAAAASp5AJAAAAAAAAAAAAFDyBCIBAAAAAAAAAACAkicQCQAAAAAAAAAAAJQ8gUgAAAAAAAAAAACg5AlEAgAAAAAAAAAAACVPIBIAAAAAAAAAAAAoeRXFLgAAAAAAAAAAAIASUCgUuwL4QFaIBAAAAAAAAAAAAEqeQCQAAAAAAAAAAABQ8gQiAQAAAAAAAAAAgJInEAkAAAAAAAAAAACUPIFIAAAAAAAAAAAAoORVFLsAAD57Xu3Tsyj9bvjExKL0CwCfJRO7b7Ha++w5afJq75NPtzf69SpKv+s9+nRR+gUAAAAAgE8LK0QCAAAAAAAAAAAAJU8gEgAAAAAAAAAAACh5ApEAAAAAAAAAAABAyasodgEAAAAAAAAAAACUgIL191izOUMBAAAAAAAAAACAkicQCQAAAAAAAAAAAJQ8gUgAAAAAAAAAAACg5AlEAgAAAAAAAAAAACVPIBIAAAAAAAAAAAAoeQKRAAAAAAAAAAAAQMkTiAQAAAAAAAAAAABKnkAkAAAAAAAAAAAAUPIEIgEAAAAAAAAAAICSJxAJAAAAAAAAAAAAlLyKYhfwQcaMGZOHHnooZWVlKRQKGTFiRHr06PEv282cOTPHHntsrr/++owYMSJnn312mjVr9pH6OPHEE7P33ntnwIAB79s+ZcqUzJ8/P/369fuvxgLAhygU0umM09Niqy3TWFeXl08YmbrpM5qaO3z30Kw9ZEjq58xJkrxy4k9SO21aPnfnHWlYsCBJUvvKK3nlR8cXpXwA4AMUCtn8nLNS1X2rNNTWZvKxx2fxS9Obmqt7b53Nfvo/SaGQulmz8+zhR6ahtjb97r87y+bPT5IsefmVPHf0sUUaALyrUMgGp/8sLbbcMg11dXl15Impm/HenLX9oYem3ZDBWfbunPXVn5yUupdfTqdzzkmzTp1SaNYssy68MAvuu69YIwAAAAAA+O8UCsWuAD7QGhuIfPHFFzN+/Phcc801KRQKee655zJy5MjceuutH7jf6NGjP9E67rnnnrRv314gEmAVa7PnHilbq3le+OoBabnNNtnwlJPz0qHfbWpv0aNHXh5xbBZPfKbpuULz5kmSFwcftNrrBQA+ug5775Wy5s3z+N77pfW2fdJt1KmZ+K1Dmtq3OP/cPHPo8Cx+aXrW//rBWatTpyyZOTNJ8uTAQcUqG/5F6z32SFnz5pl6wNfSYpveWf/kkzLju8Ob2tfq0SOvHPujLHnmvTlru0EHpv6duZl27LEpb9s23e64PVMEIgEAAAAAYJVYYwORa6+9dl577bXceOONGTBgQLbccsvceOONeeSRR3LhhRcmSZYsWZKzzz47lZWVTfvtuuuuufPOO/P666/n5JNPztKlS7PWWmvlF7/4RQ4++ODccMMNadu2ba6++uosWhRqZ3gAAQAASURBVLSoab+ampqcdNJJWbBgQebOnZtBgwblS1/6Um6++eZUVlame/fuWbJkSUaPHp3y8vJstNFG+elPf7pS3wD851pt1y/z//TnJMmiJ59Mi149V2pv2bNnOv7w8FR06JD54x/IrIsuTostt0xZi7XS5arfp1BekdfPPjeLnnyyGOUDAB+gzfbb5e3xDyRJ5j/+RFr37tXU1rJr1yydMzcbDT8srbbcIm/fd38WTZ2a1n22SVmLFul9/dUplFdk6pk/z/zHnyjWECBJ0qpf3yz48/I56+In/54WPVees7bo2SPrHn54Kjq0z4IHHsjsiy/JvDv+mHl/vPO9jerrV2fJAAAAAADwmVJW7AL+nbXXXjuXXHJJnnjiiQwZMiR77bVXHnjggbzwwgs599xz8/vf/z677rpr7rrrrvfd/+yzz87w4cNz3XXXZciQIZk8eXL23Xff3HHHHUmSW2+9NV/96lebtp8xY0b22WefXHHFFbn00kvzu9/9Lh07dszAgQPz7W9/Oz179swpp5ySCy+8MOPGjUvHjh1z8803r46XAuAzobyqKvXzF7z3RH19Ul7e9HDurbfllR+flKkHDU2rfn3T+ku7pmHJ4sz69W8y7evfzMwfn5RNfvX/VtoHAFgzVFRVZdkKn/ON9Q0pvPuZXblOu7Tpt21m/vbK/P3Ag9Jupy+k3U5fSP3ixXnl4kvz98FDM/n4E9P9kl817QPFUlZVnfoFK57LK89Z5912W1496aS8NPTradm3b6p33TUNixalYeHClLVqlY0vuThvnPeLYpQOAAAAAACfCWvsCpEzZsxIVVVVzjrrrCTJxIkTM3z48Jxwwgk544wz0rJly7z55pvp06fP++7/0ksvZZtttkmS7L333kmSLl26ZMSIEenXr1/at2+f9u3bN23fvn37XHnllbnnnntSVVWVZcuWrXS8OXPmZNasWTnmmGOSLF+d8vOf//wnPWyAz6z6mpqUV7V674myspVWz5l9+RVpePeXz/PHj0+LHt2z4P/+ktrp05MktS+9lGVz56Zy3XWz9PXXV2fpAMCHWFZTk4qqqveeKCtbHiRLsnTO3Cx+aXoWPf9CkmTO+D+leuueeWXM5Vn80vQkyeJp07J0ztw069gxta+9trrLhyYNNQtS3uq9c7nwT3PWt674bdOcdcH4B9Kie/csGD8+leuvn41/fWnmjB2XebfeutrrBgAAAACAz4o1doXIKVOmZNSoUamtrU2SdO7cOdXV1TnzzDNz5pln5uc//3nWXXfdNDY2vu/+Xbt2zcSJE5MsXw1y7Nix2WCDDVJdXZ1LL700Bx544ErbX3HFFendu3fOO++87LXXXk3HLRQKaWhoSLt27bLeeuvl4osvztixY/P9738/22+//Sp8BQA+WxY++lha77pLkqTlNttkyeQpTW1l1dXZ4r67U9ayZZKkescds+jpiVl7yOBseMrJSZKKjuumvKo6S2fNWv3FAwAfaN4jj2ad3XZNkrTetk8WPvdcU9viGS+nvFWrtOi8aZKkTf/tsnDy89lg6EHpdtqpSZJmHTumvLo6dW++udprhxUtfOzxVO/yxSRJi216Z8mUleesm919V9OctWrHHbN44sRUtG+fTcf+Pm/8/OzMveGGIlQNAAAAAACfHWvsCpF77LFHpk6dmkGDBqVly5ZpbGzMCSeckEcffTSDBw9O69at0759+8z6N8GXE044IaeeemouueSSrLXWWjn33HOTJIMHD87pp5/e9Pgfdtlll4waNSq33XZb2rZtm/Ly8tTV1aVHjx4555xz0rVr15x00kkZPnx4Ghsb06pVq5xzzjmr/HUA+KyYd9fdqd5pp2x28/8mhUJe/tHxafvV/VLeslXevvqavH72uel2/TVpqK1LzV8fyoIH/pRCZWU2Pv+8dPvfG5I05uXjjl9phR4AYM0w+447s/bOA7LtHX9ICoU8d9SIdDzgqylv1Sqvjb0qk0ccl+6XXJgUCpn36GN5+777U6iszJYXjE6f225OGhvz3DE/alpVEopl/t13p2qnL6TL/96YQqGQmccfnzb77ZeyVq0y95pr8ua556XzNVensa4uNQ89lAV/+lPW/59TU96mTdY96sjkqCOTJNO/9e00vvsHoAAAAAAAwCen0Pjvllj8lPrjH/+YF154IUcfffQq72v27AWrvA+AUvRqn55F6XfDJyYWpV8A+CyZ2H2L1d5nz0mTV3uffLq90a9XUfpd79Gni9IvAAAAAJ9tHTpUF7sESkjDpP8rdgmswcq671TsEtbcFSJXhfPPPz+PPfZYLr744mKXAgAAAAAAAAAAAHyCPlOByGOPPbbYJQAAAAAAAAAAAACrQFmxCwAAAAAAAAAAAAD4b32mVogEAAAAAAAAAADgP1Sw/h5rNmcoAAAAAAAAAAAAUPIEIgEAAAAAAAAAAICSJxAJAAAAAAAAAAAAlDyBSAAAAAAAAAAAAKDkCUQCAAAAAAAAAAAAJU8gEgAAAAAAAAAAACh5ApEAAAAAAAAAAABAyROIBAAAAAAAAAAAAEqeQCQAAAAAAAAAAABQ8iqKXQAAAAAAAAAAAAAloMz6e6zZCo2NjY3FLuLTavbsBcUuAQAAAAAAAAAA/q0OHaqLXQIlpGHy34pdAmuwsi12KHYJbpkNAAAAAAAAAAAAlD6BSAAAAAAAAAAAAKDkCUQCAAAAAAAAAAAAJU8gEgAAAAAAAAAAACh5ApEAAAAAAAAAAABAyROIBAAAAAAAAAAAAEqeQCQAAAAAAAAAAABQ8gQiAQAAAAAAAAAAgJInEAkAAAAAAAAAAACUvIpiFwAAAAAAAAAAAMCar1AoFLsE+EBWiAQAAAAAAAAAAABKnkAkAAAAAAAAAAAAUPIEIgEAAAAAAAAAAICSV1HsAsaMGZOHHnooZWVlKRQKGTFiRHr06LHK+mtoaMiYMWPy4IMPpry8PEly8sknZ/PNN8+wYcMyatSodO3a9UOPc+KJJ2bvvffOgAEDVlmtAAAAAAAAAAAAwEdT1EDkiy++mPHjx+eaa65JoVDIc889l5EjR+bWW29dZX1edtllmTt3bsaNG5eysrI8/fTTOfzww3PXXXetsj4BAAAAAAAAAACAVauogci11147r732Wm688cYMGDAgW265ZW688cZMmTIlp59+epKkbdu2OfPMM/Pss8/mvPPOS2VlZQYPHpwLLrggd955Z5o3b57zzjsvXbp0yYYbbpgxY8aksrIyb7zxRg466KBMmDAhkydPzje/+c0MHTo01113XW666aaUlS2/W3ivXr1y4403prKyMkly0UUX5a233srixYtz/vnnZ6ONNsrPf/7zPP7440mSr3zlK/nWt75VnBcMAAAAAAAAAAAAeF9FD0RecsklGTduXC666KKstdZaGTFiRC6//PKceeaZ6datW2644YZcdtll2XHHHVNbW5sbbrghSXLBBRe87zHfeOON3HLLLZk0aVKOPvro3HvvvXnzzTdzxBFHZOjQoVmyZEnatGmz0j7t2rVr+nnnnXfO/vvvn1/96le566670q1bt8ycOTPXX399li1blqFDh6Z///6r7kUBAAAAAAAAAAAAPraiBiJnzJiRqqqqnHXWWUmSiRMnZvjw4VmyZElOO+20JMnSpUvTuXPnJGn69581NjY2/bzZZpulsrIy1dXV2XjjjdOsWbO0adMmtbW1SZLWrVunpqYmVVVVTfvce++92WGHHZIkPXr0SJK0b98+b731VqZOnZq+ffumUCiksrIyW2+9daZOnfoJvxIAAAAAAAAAAADAf6OsmJ1PmTIlo0aNagordu7cOdXV1dlkk01y9tlnZ+zYsTn++OOz8847Ly+27L1ymzVrllmzZqWxsTGTJ09uer5QKHxgnwMHDsyFF17YFKJ84oknctZZZ6VZs2bvu33Xrl2bbpe9dOnSPPnkk9lkk03+80EDAAAAAAAAAAAAn7iirhC5xx57ZOrUqRk0aFBatmyZxsbGnHDCCVlvvfUycuTI1NfXJ0nOOOOMzJo1a6V9DzvssAwfPjwbbrhhWrdu/ZH7PPTQQ/PLX/4yQ4YMSUVFRSoqKnLJJZf820DkLrvskkceeSRDhgzJ0qVLs9dee6V79+7/+aABAAAAAAAAAABKUaGo6+/Bhyo0rni/aT5Rs2cvKHYJAAAAAAAAAADwb3XoUF3sEighjc8/UuwSWIMVPrddsUso7i2zAQAAAAAAAAAAAD4JApEAAAAAAAAAAABAyROIBAAAAAAAAAAAAEqeQCQAAAAAAAAAAABQ8gQiAQAAAAAAAAAAgJInEAkAAAAAAAAAAACUPIFIAAAAAAAAAAAAoOQJRAIAAAAAAAAAAAAlTyASAAAAAAAAAAAAKHkVxS4AAAAAAAAAAACAElAoFLsC+EBWiAQAAAAAAAAAAABKnkAkAAAAAAAAAAAAUPIEIgEAAAAAAAAAAICSJxAJAAAAAAAAAAAAlLyKYhfAp8dr2/YsSr8bPD6xKP0CfBRv9OtVlH7Xe/TpovT7+002LUq/35wxvSj9FsNLvboXpd/OT08qSr+Tum+52vvsPum51d4nn24TtvhcUfrtP/n5ovQLwJpjdv+ti9JvhwlPFaVfVr2J3bdY7X3+bf7i1d5nkgx/ZUZR+gVgzfGzjp2K0u8pb84sSr9A6bmjW5fV3uc+L05b7X0mxRlrUrzxAvDfsUIkAAAAAAAAAAAAUPIEIgEAAAAAAAAAAICSJxAJAAAAAAAAAAAAlDyBSAAAAAAAAAAAAKDkCUQCAAAAAAAAAAAAJa+i2AUAAAAAAAAAAABQAgrW32PN5gwFAAAAAAAAAAAASp5AJAAAAAAAAAAAAFDyBCIBAAAAAAAAAACAkicQCQAAAAAAAAAAAJQ8gUgAAAAAAAAAAACg5AlEAgAAAAAAAAAAACVPIBIAAAAAAAAAAAAoeRWru8MxY8bkoYceSllZWQqFQkaMGJEePXqssv4aGhoyZsyYPPjggykvL0+SnHzyydl8883/q+OOGzcu3/jGNz6JEj/dCoVseMbpabHllmmsq8srJ4xM3YwZTc3tDzs06xw0JMvenpMkmfnjn6R22rQkScU662SzO27LtK8PS+3UqUUpH2CVKRSywek/S4stt0xDXV1eHXniyu+Phx6adkMGZ9mc5e+Pr/7kpNRNn54Nf35WmnfpktQ3ZObxx6fu5ZeLNYKPrlDIbr88Nx169kh9bW3uOfyYvDPtpabmLYYcmL5HH57G+oY88/ur8tRvfpvu3zg43b9xUJKkfK21sm6vHrm085apnTe/WKNY8xUK2fTnZ6TlVsvPqZd+dEJqp793Tq33vcPS/uCDsuztt5Mk00/4cWpnvJwuvzw/zTbqlDQ05KXjRmbJiyXwmVso5HPnnJlW3bdKY21dphx7fBa/NL2pubr31un601NTKBRSN2t2njv8qDQsXZrNzz8nLbt1TWN9fSYf/aMsWeH1gaIoFNLz3J+ndY+t0lBbl6eO+VEWvXsuN1+3Q/r85tKmTdv07J7nfnpmZvzu90mStttuky1PPTl/2/9rxagcgFJWKGS9n/4sa22xRRrr6vLaT36cpStci6x9yKFpO2hQ6t+9Fnn95JNS99Ly+XuLrbfOuieMzIyvDy1K6ayhCoVsfs5Zqeq+VRpqazP5febnm/30f5J35+fPHn5kGmpr0+/+u7Ns/vJrvCUvv5Lnjj72Y/f75QvOy7o9e6S+rjZ3fP/ozF3hWrP7QQem/9E/TEN9fZ668qo88ZvfprxZs3zlNxem3aabpnbBgtx19PGZO3XaJ/EqAPAZUSgUMuji87Nhrx5ZVluba757VN5a4bOk3zeGZNfjjsqSefPz8JVXZ8IVY1NWUZFv/O7SrLPpxmmor881w4/KrCkvFHEUwGdGoZAdzj8n7Xp0T0NtXf561IgsWGHO3GXQ19L9yMPTWF+fF8ZdnSmX/654tf63PktjBeBDrdZA5Isvvpjx48fnmmuuSaFQyHPPPZeRI0fm1ltvXWV9XnbZZZk7d27GjRuXsrKyPP300zn88MNz1113pbKy8j8+7iWXXCIQ+RG02XOPlDVvnhcHHpCW22yTDU45OdMP+25Te8sePfLyiGOzeOIzK+9YUZFOZ52ZxiVLVnPFAKtH6z2Wvz9OPeBrabFN76x/8kmZ8d3hTe1r9eiRV479UZY888wK++yeJJl24KC06r991j/l5JX2WVN122+flDdfK9fsslfW79c3O//8Z/nD4Pc+Q3c+67Rcue3nU1ezMN9+4qFMvuGmTBp3TSaNuyZJ8qXR5+SZ318lDPkh2n15zxSaN8+z+w5Mqz7bZOP/OSUvfOewpvaWPXtk2lEjsujpiU3Ptd1z96SiIs/td0BaD9gpnU48Pi8e9v1ilP+xtN97r5Q1b54n994/rbftk66jTskz3zq0qX3z88/JpEO/l8UvTc/6Xz84zTttmFaf2yxJ8uRXBqbtjjuk22mnrrQPFMN6+3w55Ws1z1/32jdt+/ZJ95/9Tx79xneSJLWzZjeFHdv13TZbnHxiZvx+XJKk65GHp9PgA1O/aFHRagegdFXvvkfKmjfL9EEHpkXv3lnvxz/JK9//XlP7Wt2757Xjj1vpWiRJ1hk+PG2+OjANPn/4Jx3enZ8/vvd+ab1tn3QbdWomfuuQpvYtzj83zxw6vGl+vlanTlkyc2aS5MmBg/7jfjffb5+Ur9U8V35xz2ywXd/sdvbPcsOg9641dzvrp/l1nx1TV7Mw3/v73/LsDTelx0GDsrRmYX638x5Ze7Nu2fP/nZNr9z3wPx88AJ85Pb/6lVQ2b57Rn989m27fNwPPOz2/Gbj8j0VarbN29vnZyTmnz4Asfued/PDeW/P8/X/Ohlv3SHlFRUZ/YY9svtsu+crpp+aKQcOKPBLgs2Djr+yd8uZr5Y+7750OfbdNv9NPy/ih32xq73v6abml/xeyrGZhvvrIX/PS/96cunfmFbHi/9xnaawAfLjVGohce+2189prr+XGG2/MgAEDsuWWW+bGG2/MlClTcvrppydJ2rZtmzPPPDPPPvtszjvvvFRWVmbw4MG54IILcuedd6Z58+Y577zz0qVLl2y44YYZM2ZMKisr88Ybb+Sggw7KhAkTMnny5Hzzm9/M0KFDc9111+Wmm25KWdnyu4P36tUrN954YyorKzNs2LC0a9cu8+fPz5gxYzJq1KjMmDEjDQ0NOeaYY7L99tvnrrvuylVXXdU0hl/+8pe57rrrMm/evIwaNSqjRo1anS9hyWnVr18W/OnPSZJFTz6Zlr16rtTeomfPrPvDw1PZoUPmj38gsy66OEmywckn5e1xV2XdHx6+2msGWB1a9eubBX9e/v64+Mm/p0XPf35/7JF1Dz88FR3aZ8EDD2T2xZdk/j33Zv7945MklRtumGWz31rtdf8nNtxh+0y/9/4kyeuPPpaOfXqv1P7WxGfTrHXrNCyrT6FQSBobm9o69umddbbcPPePOGF1llySqrfrl3kP/ClJsvCJJ9Nq614rtbfq1TMbHPnDVK7bIe/cNz6v/+qiLJn2UgoV5UmhkPLqqjQuXVaEyj++Ntv3y5zxf0qSzH/8iVT33rqprUXXLlk6Z246DT8srbbcIm/fd38WT52WxVOn5e177kuSNN9ow9SVyP8fPt3W3n67zLr/gSTJO489kTYrnMsr6nH2GXniez9MGhqSJIumz8hj3zo021zyq9VWKwCfHi379k3Ngw8mSRb//e9Z65+vRXr0SPvv/yAVHTpkwQMP5O1LL0mS1M14OTMP/0E2OO8Xq71m1mxttt8ub49fPqeZ//gTad37vWuRll27Zumcudlohfn5oqlT07rPNilr0SK9r786hfKKTD3z55n/+BMfq9+Nduyfafcsv0Z+7ZHHsv4/XWu++cyzad7mvWvNxsbGtN9y80y9e/l1wZwXXkz7LT73X4wcgM+irl/on+fuXv5d5/SHH8tGfbdpaluny6Z59e8Ts2ju3CTJy489kU3798urT01MWUVFCoVC1mpdnfqlS4tSO/DZ07H/9nn1/uXvWbMfezzrbNN7pfa5k5b/fqZx2bKkkJV+P1NqPktjhTVCoVDsCuADrfZA5CWXXJJx48bloosuylprrZURI0bk8ssvz5lnnplu3brlhhtuyGWXXZYdd9wxtbW1ueGGG5IkF1xwwfse84033sgtt9ySSZMm5eijj869996bN998M0cccUSGDh2aJUuWpE2bNivt065du6af99133+y+++65+uqr065du5x55pmZO3duvvGNb+SOO+7I9OnTM2bMmLRo0SKnnnpq/vKXv+QHP/hBxo0bJwz5EZRVVaV+wYKmx4319Ul5eVJfnyR557bb8taVv09DTU02HfPrVH9p11S0WzvL3n47Cx58UCAS+NQqq6r+wPfHebfdlrd/PzYNNTXZ+NeXpnrXXbNg/Pikvj6dfnFeWu+xR14+/IfFKv9jad66OrXz31vdsbG+PoXy8uVjTvLWs8/lG38dn2WLFuWFP9y+0kqQ2x8/In8789zVXnMp+pfP3IaVz6m3b7kts353ZeoX1GSzK8Zk8W5fyqJnn03zjTql1/89kIq1187z3/xOscr/WCqqqrNs/sr/f/5xTlWus3Za9+ubF35yShZPeyk9r/pdFjz1dN75v7+msb4+W/xqdNrvvVcmHfq9D+gBVo+K6qqVzuXUN6z0/pgkHffaIwsmT8nCFW5n//ptd6TFRp1WZ6kAfIqUVVWlYYV5YxoaVr4Wuf32zB03NvU1NdnokktTu8uuqXlgfBbcfVcqN9ywSFWzJquoqvqn+XnDCvPzdmnTb9s8/5OTs3jaS+l11ZVZ8NTE1L31Vl65+NK8Nu7qtOjSJb2vHZsJOwxYaR70YZq3rl7p+rGhYeW51OxJz+XQhx7I0kWLMvmW5deabz79TLrtvWem3HpHNtiub6o3WD+FsrI0vvuHJwDwYdZq3TqL5723olhDfX3KysvTUF+f2S9My3rdt0z1uh2yZEFNPrfrzpn1/IuprVmYtTfdOCc991hatV8nY/YdXMQRAJ8lla2rUzfv/b9LT5K5zz6Xff98X5YtXJQZt92RuhK+U9dnaawAfLjVGoicMWNGqqqqctZZZyVJJk6cmOHDh2fJkiU57bTTkiRLly5N586dk6Tp33/WuEJaf7PNNktlZWWqq6uz8cYbp1mzZmnTpk1qa2uTJK1bt05NTU2qqqqa9rn33nuzww47rNTH888/n8cffzxPP/10kmTZsmWZO3du1llnnYwcOTKtWrXKtGnT0rt370/wFfn0a6ipSVlVq/eeKCtr+oI9SWZffkXTl/Dzx49Pi+7dU73TF5LGpPoLX0iLrbbKxqN/kZcO/W6WzZ69ussHWGUaahakvNV7n02Ff3p/fOuK3za9Py4Y/0BadO++PBCZZOaPjktFh/bpevMteX733dO4ePHqLf5jqp2/IM2qVh7rPy5A2/fYKl322iOXbbVNltYszN5XXJrPDdwvz998a5q3aZ21P7dZXnnwL8UqvaQ01NSsfE4VVj6n3vzN5U2ByXfuG5+WPbun9Rd2zLw/PZiZZ56dZhusny1uuDYTd90jje/Oo9ZUy2oWpHyF+cWK59SyOXOz+KXpWfT8C0mSOeP/lOqte+Wd//trkmTykSPS7Gdnps+dt+WRnXZJw6I1+/8Pn27LFtSsdC6nrPAvIYBOg76Wab++bDVXBsCnWUNNTcparfD5UyisNG+c89vfpqFm+byx5oEHslb3rVLzwPjVXSYlZFlNTSpWuObLCvPzpe87P++ZV8ZcnsUvTU+SLJ42LUvnzE2zjh1T+9prH7nf2vkL0qx65Wugf/S7bo+t0u3Lu+eiLXqnrmZh9v/dr7PFAfvn778bl3U2/1y+cc+tmfm3h/PGE38XhgTgY1kyf37Wqq5uelxWVpaGdz9/Fr/zTm4+9sc55MaxeWfma3nlyaey8K23s8uIwzP5nvtz209OS9tOG+aI+2/Lz3vtkGVr+HdwQOlbOn9BKqvf//cz7bpvlY323D039to2y2oWZqffXJJNvrpfZtxya7HK/a98lsYKwIcrW52dTZkyJaNGjWoKK3bu3DnV1dXZZJNNcvbZZ2fs2LE5/vjjs/POOy8vruy98po1a5ZZs2alsbExkydPbnq+8CHLsA4cODAXXnhhU4jyiSeeyFlnnZVmzZqttH+XLl2yzz77ZOzYsfnNb36TvfbaKxUVFbngggsyevTonH766WnevHnTcRotofyRLHzssbTeZZckSctttsmSyVOa2sqqq7P5vXenrGXLJEnV53fM4okTM3XQkEwdPCRThxyUxc8+m5dH/EgYEvjUWfjY46ne5YtJkhbb9M6SKSu/P252913vvT/uuPz9se3Agelw+A+SJA2LlySNDUnDR189o1he+9sj6bzn7kmS9fv1zVuTnm1qq503P8uWLM6yxUvS2NCQRbPfSvN2bZMknb6wY2Y88OdilFySFjz6WNp8aflnbqs+22TRCvOl8urq9Hjg3qZzqvUXPp+FT03MsnnzUv/uSi7L5r6TQmXF8nDuGm7eI49lnd12TZK03rZPap57b6yLZ7yc8lYt06LzpkmSNv23z8LJU9Jx0Ney8VHLV1WtX7R4+S896/3ik+Ka+8ij6bj7l5Ikbfv2yYJnJ//LNm227pW5jzy6uksD4FNs0eOPp+qLX0yStOjdO7XPr3AtUlWdrnfdmcK788ZWO+yQJc88U4wyKSHzHnl0pfn5wueea2pbPj9vtcL8fLssnPx8Nhh6ULqddmqSpFnHjimvrk7dm29+rH5f+dvD6brXbkmSDbbrm9krXGsumT8/yxYvydJ3rzUXznorLdq1zQZ9++SVhyZk3B77Zcof7sjcl2b8N0MH4DNo2l8fzlZfXv5d56bb981rE9/7/CkrL88m/fvlgp2/nHHf+l46br5Zpv11QhbNfSeL312JbNGcuSmvrEhZeXlR6gc+W2Y9/Eg67b58ztyh77aZ++x7c/W6+fOzbMmS1L87Z14y+600b9vm3x1qjfdZGisAH261rhC5xx57ZOrUqRk0aFBatmyZxsbGnHDCCVlvvfUycuTI1L+b0D/jjDMya9aslfY97LDDMnz48Gy44YZp3br1R+7z0EMPzS9/+csMGTIkFRUVqaioyCWXXNIUiPyHgw46KCeffHK+8Y1vpKamJkOHDk1VVVX69OmTgQMHpmXLlmndunVTXV27ds1xxx2X88477798VT7d5t11d6p22indbvrfpFDIK8cdn7b775eyVq0y5+pr8sY556brddeksa4uC/76UBY88KdilwywWsy/++5U7fSFdPnfG1MoFDLz+OPTZr/l749zr7kmb557Xjpfc3Ua6+pS89BDWfCnP6XQokU6nXtuulx3XQqVFXntpz9LY21dsYfyoV649fZs8qWdc/D4O5NCIXd/78hsMfhrqaxqlYlX/D5PXX5lDrr/j2moq8s706Zn0thrkiTtNuuWee+uGMKHm/vHu9JmwE7Z8tabUigUMm3EcVln4P4pa9Uqs8ddnZk/Pydb/O91aayry/z/+2vmjX8gCyY8nM6jz8uWt9yYQmVlZp51ThrW8BVHk+StO+7M2jvvlG3uuCUpFDLlqGOz7gFfTXmrVnl97FWZMuK4bHnJhUkhmf/o45lz3/iUtWyRLX55fnr/YflYXzxlVBr8FT5F9vrtf0z7nQfk83femhQKeerIEdnwawNT3qpVXv79uDRbZ50sq6kpdpkAfMosuOfutPrCF7LpDTckKeS1kSek9b77paxVy7xz7bWZdd552fSq5dciCx96KDV/+lOxS2YNN/uOO7P2zgOy7R1/SAqFPHfUiHR8d37+2tirMnnEcel+yYVJoZB5jz6Wt++7P4XKymx5wej0ue3mpLExzx3zo491u+wkmfKH29PlS1/Mtx64KykUcvvwI9J9yNfSrKoqT15+ZZ687Hf51vg/pn7p0syd9lKe+v3Vad66Ojv/z4/T/5gjUjtvXm7//lGr6FUB4NPq6Ztvy+a775IRf7knKRRy1SGHZ9uDD0zzqqo89Jvfpb6uLsc/9mCWLlmSB86/MAvfnpMHRl+cr19+UY7+850pb9Yst5/009QtWlTsoQCfATNuuyMb7LJz9r7njqRQyF8PPyqdDzwglVWt8vzvxub5316ZL999exrqlmbBS9Pz4lXXFrvk/9hnaawAfLhCo6UOV5nZsxcUu4TV6rVtexal3w0en1iUfgE+ijf69SpKv+s9+nRR+v39JpsWpd9vzphelH6L4aVe3YvSb+enJxWl30ndt1ztfXaf9NyHbwQfw4QtPleUfvtPfr4o/QKw5pjdf+ui9NthwlNF6ZdVb2L3LVZ7n3+bX5w/2hr+itUjAT7rftaxU1H6PeXNmUXpFyg9d3Trstr73OfFaau9z6Q4Y02KN95i6NChutglUEIapz5R7BJYgxW69il2Cav3ltkAAAAAAAAAAAAAq4JAJAAAAAAAAAAAAFDyBCIBAAAAAAAAAACAkicQCQAAAAAAAAAAAJQ8gUgAAAAAAAAAAACg5FUUuwAAAAAAAAAAAABKQJn191izOUMBAAAAAAAAAACAkicQCQAAAAAAAAAAAJQ8gUgAAAAAAAAAAACg5AlEAgAAAAAAAAAAACVPIBIAAAAAAAAAAAAoeQKRAAAAAAAAAAAAQMkTiAQAAAAAAAAAAABKnkAkAAAAAAAAAAAAUPIKjY2NjcUu4tNq9uwFxS4BAAAAAAAAAAD+rQ4dqotdAiWk8aW/F7sE1mCFzr2LXYIVIgEAAAAAAAAAAIDSV1HsAgAAAAAAAAAAACgBhUKxK4APZIVIAAAAAAAAAAAAoOQJRAIAAAAAAAAAAAAlTyASAAAAAAAAAAAAKHkCkQAAAAAAAAAAAEDJE4gEAAAAAAAAAAAASp5AJAAAAAAAAAAAAFDyBCIBAAAAAAAAAACAkicQCQAAAAAAAAAAAJQ8gUgAAAAAAAAAAACg5FUUuwAAAAAAAAAAAABKQMH6e6zZnKEAAAAAAAAAAABAyVvlK0SOGTMmDz30UMrKylIoFDJixIj06NFjlfV34oknZtKkSWnbtm3Tc2effXY22GCD/+h4U6ZMyfz589OvX79PqEIAAAAAAAAAAADgk7ZKA5Evvvhixo8fn2uuuSaFQiHPPfdcRo4cmVtvvXVVdpvjjz8+AwYM+ESOdc8996R9+/YCkQAAAAAAAAAAALAGW6WByLXXXjuvvfZabrzxxgwYMCBbbrllbrzxxkyZMiWnn356kqRt27Y588wz8+yzz+a8885LZWVlBg8enAsuuCB33nlnmjdvnvPOOy9dunTJhhtumDFjxqSysjJvvPFGDjrooEyYMCGTJ0/ON7/5zQwdOvTf1jJs2LC0a9cu8+fPzz777JMZM2bkuOOOS21tbb785S9n/Pjxeeqpp3LGGWeksbExHTt2zCmnnJKbb745lZWV6d69exYsWJD/9//+X5o3b95Ud+vWrVflSwgAAAAAAAAAAAB8BKs8EHnJJZdk3Lhxueiii7LWWmtlxIgRufzyy3PmmWemW7duueGGG3LZZZdlxx13TG1tbW644YYkyQUXXPC+x3zjjTdyyy23ZNKkSTn66KNz77335s0338wRRxzRFIg899xz85vf/CZJsuOOO+YHP/hBkmTffffN7rvvnptuuul9j33KKadk9OjR6dq1a6666qq89dZbGThwYNq3b5+ePXvmS1/6Uq655pp07NgxV155ZS655JKMHDnyk37ZAAAAAAAAAAAAgI9plQYiZ8yYkaqqqpx11llJkokTJ2b48OFZsmRJTjvttCTJ0qVL07lz5yRp+vefNTY2Nv282WabpbKyMtXV1dl4443TrFmztGnTJrW1tU3b/LtbZr/f8Vc89ttvv52uXbsmSb7+9a8nScaPH58kmTt3bqqqqtKxY8ckSb9+/XL++ed/xFcCAAAAAAAAAAAAWJVWaSByypQpueaaa3LppZemefPm6dy5c6qrq9OxY8ecffbZ2WCDDfL4449n9uzZSZKysrKmfZs1a5ZZs2alU6dOmTx5clNQsVAo/Mf1/GPf5s2bN/U5adKkpvZ1110306dPz6abbpoxY8akc+fOKRQKaWhoSLt27VJTU5NZs2Zl3XXXzSOPPJJNN930P64FAAAAAAAAAAAA+OSs0kDkHnvskalTp2bQoEFp2bJlGhsbc8IJJ2S99dbLyJEjU19fnyQ544wzMmvWrJX2PeywwzJ8+PBsuOGGad269Sda10477ZRrrrkmBx98cLp3755WrVolSU477bT85Cc/SVlZWTp06JBvf/vbqayszDnnnJOuXbvm9NNPz5FHHplCoZA2bdo0rXwJAAAAAAAAAAAAFFehccV7RvOJmj17QbFLAAAAAAAAAACAf6tDh+pil0AJaZwxsdglsAYrbNKz2CWk7MM3AQAAAAAAAAAAAFizrdJbZgMAAAAAAAAAAPApUSgUuwL4QFaIBAAAAAAAAAAAAEqeQCQAAAAAAAAAAABQ8gQiAQAAAAAAAAAAgJInEAkAAAAAAAAAAACUPIFIAAAAAAAAAAAAoOQJRAIAAAAAAAAAAAAlTyASAAAAAAAAAAAAKHkCkQAAAAAAAAAAAEDJE4gEAAAA4P+zd+dxVpX1H8A/dxgWgWHHDVARzQVFBdxT09wy98QdlyItc8NQ3MVyC0tLc61cQiWXH5aKZiqaabmbK6AMiJoGKPsOM/f3BziCJqk5c7n6fr9evJh7z7nn+33mnHPP89z7necAAAAAAEDZqyx1AgAAAAAAAAAAAJSDQqkTgGUyQyQAAAAAAAAAAABQ9hREAgAAAAAAAAAAAGVPQSQAAAAAAAAAAABQ9hREAgAAAAAAAAAAAGVPQSQAAAAAAAAAAABQ9hREAgAAAAAAAAAAAGVPQSQAAAAAAAAAAABQ9hREAgAAAAAAAAAAAGVPQSQAAAAAAAAAAABQ9hREAgAAAAAAAAAAAGWvstQJAAAAAAAAAAAAUAYKhVJnAMtkhkgAAAAAAAAAAACg7CmIBAAAAAAAAAAAAMqegkgAAAAAAAAAAACg7CmIBAAAAAAAAAAAAMqegkgAAAAAAAAAAACg7CmIBAAAAAAAAAAAAMreF14Qee211+aII47Id7/73Xzve9/Lyy+//EWHWErfvn1TXV291HOPPvpobr311iTJrbfemgULFuTJJ59M//79P/b6888/P++880695ggAAAAAAAAAAADUr8ovcmNjxozJiBEjMnTo0BQKhYwcOTIDBw7MXXfd9UWG+a+23Xbbup+vueaa7L333p+47hlnnNEAGQEAAAAAAAAAAAD16QstiGzXrl3eeeed3HHHHdl2222z3nrr5Y477sjo0aNz3nnnJUnatGmTCy64IK+++mp+/vOfp3Hjxtl///1z2WWX5b777kvTpk3z85//PGuuuWY6deqUa6+9No0bN86///3vHHjggXniiScyatSoHHbYYTn44IP/Yx7Dhg3L2LFjs/rqq2fSpEnp379/Dj/88IwfPz79+vXL5MmTs/322+e4445L3759M2jQoNx7773p0KFDDjrooFRXV2fQoEEZMmRI9thjj/Tu3TuvvfZaunbtmvbt2+eZZ55JkyZN6nIDAAAAAAAAAAAASusLvWV2u3btctVVV+W5557LAQcckF133TUPP/xwzjrrrJxzzjkZMmRItt122/z2t79NksybNy+33HLLMmdw/Pe//53LL788gwYNylVXXZXBgwfnN7/5Td0tsZelT58+6dixYy699NK6eFdeeWVuvvnm3HTTTZ+qTbNmzcruu++em2++Oc8880x69uyZm2++OQsWLMiYMWM+1TYAAAAAAAAAAACA+vWFzhA5fvz4tGzZMhdeeGGS5KWXXspRRx2VuXPn5txzz02SLFiwIF27dk2Suv8/qlgs1v289tprp3Hjxqmqqspqq62WJk2apHXr1pk3b95nzm/ttddOkyZNkiSVlZ++6d27d0+StGrVKt26dav7+fPkAAAAAAAAAAAAUJYKhVJnAMv0hRZEjh49OkOHDs3VV1+dpk2bpmvXrqmqqspKK62Un/3sZ1l11VXz7LPPZtKkSUmSiooPJ6hs0qRJJk6cmM6dO2fUqFF1hYeF//EkKhQKqa2t/a/batq0aV1er7zyyse2AQAAAAAAAAAAACy/vtCCyJ133jnV1dXp06dPmjdvnmKxmFNOOSUrr7xyBg4cmJqamiTJ+eefn4kTJy712n79+uWoo45Kp06d0qpVq88U94QTTqib+XHzzTfP2muvXbesd+/eOeqoo/KjH/1omdv41re+lRNPPDFPP/10Nthgg88UHwAAAAAAAAAAACitQnHJ+1PzhZo0aUapUwAAAAAAAAAAgE/UsWNVqVOgjBTfHlnqFFiOFTqvV+oUUvHfVwEAAAAAAAAAAABYvimIBAAAAAAAAAAAAMqegkgAAAAAAAAAAACg7CmIBAAAAAAAAAAAAMqegkgAAAAAAAAAAACg7CmIBAAAAAAAAAAAAMpeZakTAAAAAAAAAAAAoBwUSp0ALJMZIgEAAAAAAAAAAICypyASAAAAAAAAAAAAKHsKIgEAAAAAAAAAAICypyASAAAAAAAAAAAAKHsKIgEAAAAAAAAAAICypyASAAAAAAAAAAAAKHsKIgEAAAAAAAAAAICyV1nqBPjyeKNH95LEXePFV0oSF75Iz6y3Tkni9h45uiRx4Yv2bAnOoV4lOn9K0dakdO0FAAAAAAAAgE/LDJEAAAAAAAAAAABA2VMQCQAAAAAAAAAAAJQ9t8wGAAAAAAAAAADgvysUSp0BLJMZIgEAAAAAAAAAAICypyASAAAAAAAAAAAAKHsKIgEAAAAAAAAAAICypyASAAAAAAAAAAAAKHsKIgEAAAAAAAAAAICypyASAAAAAAAAAAAAKHsKIgEAAAAAAAAAAICypyASAAAAAAAAAAAAKHsKIgEAAAAAAAAAAICypyASAAAAAAAAAAAAKHuVpU7gf3Httdfm73//eyoqKlIoFNK/f/9ssMEGn2tbffv2zaBBg9KtW7cvOMuvuEIhq190fpqvv15q58/PGz8+JfPeGF+3eKWj+6XjQQdmwfvvJ0nGn3JaWvTqmQ4H9EmSVDRtmubd188/N+qdmunTS9IEKKlCId0vvjBV3ddP7fz5efnEAZk97o26xa032Sjr/mRQUihk/sSJeeGHx6VYU5MeV/wqK3TpkmJNTV7uf3JmjRlTqhZA6RQKWf/iC9PqE86fVovPn0KhkHkTJ+bFxefPhkucP6+U0/nzVWsvAAAAAAAA0PAKpU4Alq1sCyLHjBmTESNGZOjQoSkUChk5cmQGDhyYu+66q9SpsYS239olFU2bZuQe+6RFz03S5ZyzMubIfnXLW2y4QcYe3z+zX3yp7rm51WPz/m13JElWu+Cnee8PtymG5Ctrpd12TUXTpnniW3umTa+eWfcn5+S5vkfWLd/gkp/n+e9+P7PHvZHOhx6cFbp0Tou110qhUaM8sdueab/dtvnaGQPz/JHfL2EroDRW2m3XNFp8/rTu1TPr/OScPP+R8+efn3D+PLn4/Fn7jIH5Z5mcP1+19gIAAAAAAADAR5VtQWS7du3yzjvv5I477si2226b9dZbL3fccUf69u2bddZZJ6+//nqaN2+e3r1757HHHsv06dNz3XXXpXnz5jn99NPz1ltvpaamJkceeWR22223uu2OGDEi119/fa644oq8++67Oe+885Ikbdq0yQUXXJBXX301P//5z9O4cePsv//+2XvvvUv0GygPLTfbNNMefiRJMuu559Niox5LLW/eY8OsctyP0njFjpn24Ii8e/kVHy7bqEdWWOdrefP0sxoyZViutN1is7w34pEkydRnn0vrjT88h1qs1S3zp0zOGkd/P1Xrr5uJDzyUWWOqk0IhhcrKpFBIZVXL1C5cWKLsobTabrFZJi0+f6b9h/NnwZTJWX3x+TPpE86fYhmdP1+19gIAAAAAAADAR5V1QeRVV12Vm266KVdccUWaNWuW/v37J0l69OiRM888M9/73vfSrFmzXH/99Rk4cGCefvrp/Pvf/07btm1z8cUXZ+bMmdl3332zxRZbJEkeeOCBPP3007nmmmvSvHnz9OvXLxdccEHWWmut3H777fntb3+brbbaKvPmzcvtt99eyuaXjUYtW6Zmxoy6x8XamqRRo6SmJkky+Y93Z+INN6Zmxsysdd21ab3jNzPtwYeSJKse/6O884tfliJtWG5UVlVlwRIzpBZralNo1CjFmpo0btcubTftnZGnnplZY8el1y2/z/R/vphZ1WOzwmpdsu0Tj6Zxu3Z59uDDS9gCKJ1GVVVZuIzzp82mvfPqqWdm9uLzZ9o/X8zsxefPNovPn+fK6Pz5qrUXAAAAAAAAAD6qbAsix48fn5YtW+bCCy9Mkrz00ks56qij0qFDh3Tv3j1J0qpVq6y11lp1P8+bNy/V1dXZaqutkiQtW7ZMt27d8tZbbyVJ/vGPf2TmzJmprFz0a6murs65556bJFmwYEG6du2aJHX/89/VzJyZihYt6x4XChV1xZBJMuE3v6srmJz64Ig037B7pj34UBq1apVma62VGX//R4PnDMuThTNmpLLlEudQRSHFxefQgslTMnvcG5n52utJkvdGPJxWG/dIx52/mfdGPJLXzrswzVZdNZv98bY8ts03UztvXknaAKVS8ynOn1mLz59JIx5O6417ZMWdv5n3lzh/Nv3jbXm8TM6fr1p7AQAAAAAAAOCjKkqdwOc1evToDBo0KPMWf2HftWvXVFVVpVGjRst8Xbdu3fLMM88kSWbOnJnXXnstnTt3TpKcffbZ+frXv57LLrusbps/+9nPMmTIkJx88snZbrvtkiQVFWX7a2twM59+Jm2+uX2SpEXPTTJ71Ki6ZY2qqrLBww+konnzJEmrr2+d2S+8lCSp2mLzTH/0sYZPGJYzU558Oh133CFJ0qZXz8x49cNzaPb48WnUokWad10jSdJ2i80zc9ToLJg6LQunLyo0XjB1SgqVjVNo5H2Lr54lz5/Wn+H8WbDE+VNRRufPV629AAAAAAAAAPBRZTtD5M4775zq6ur06dMnzZs3T7FYzCmnnJIbb7xxma/bf//9c9ZZZ+Wggw7KvHnzcuyxx6Z9+/Z1y3/0ox+lT58++cY3vpFBgwZl4MCBqVk8u9L555+fiRMn1mu7vmym3PvntNp2m6x317CkUMi4/gPSbp+90qhFi0y66Za8fdHgrPt/t6Z2/vxM/9vjmTbi4SRJs25rZt6bb5Y4eyi9CcPvS4dvbJst7r0rKSQvHXdSVvnOPqls0Txv/f7mvHTij7PRNVckhUKmPvVMJj3wUCb//R/Z8FeXZPO770xFk8Z57fyLUjN7TqmbAg1uwvD70v4b22bze+9KYYnzp1GL5nn79zfn5RN/nB7XXJFCoZApS5w/G/zqkmxWhufPV629AAAAAAAAAPBRhWKxWCx1El9WkybNKHUKDeqNHt1LEneNF18pSVz4Ij2z3jolidt75OiSxIUv2rMlOId6lej8KUVbk9K1FwAAAAAAgPrVsWNVqVOgjBTf8b0hn6ywamm+z16SeyICAAAAAAAAAAAAZU9BJAAAAAAAAAAAAFD2KkudAAAAAAAAAAAAAOWgUOoEYJnMEAkAAAAAAAAAAACUPQWRAAAAAAAAAAAAQNlTEAkAAAAAAAAAAACUPQWRAAAAAAAAAAAAQNlTEAkAAAAAAAAAAACUPQWRAAAAAAAAAAAAQNlTEAkAAAAAAAAAAACUPQWRAAAAAAAAAAAAQNlTEAkAAAAAAAAAAACUPQWRAAAAAAAAAAAAQNmrLHUCAAAAAAAAAAAAlIFCodQZwDIVisVisdRJfFlNmjSj1CkAAAAAAAAAAMAn6tixqtQpUEaK775e6hRYjhVWWbvUKbhlNgAAAAAAAAAAAFD+FEQCAAAAAAAAAAAAZU9BJAAAAAAAAAAAAFD2FEQCAAAAAAAAAAAAZU9BJAAAAAAAAAAAAFD2FEQCAAAAAAAAAAAAZU9BJAAAAAAAAAAAAFD2FEQCAAAAAAAAAAAAZa+y1AkAAAAAAAAAAABQBgqFUmcAy2SGSAAAAAAAAAAAAKDsKYgEAAAAAAAAAAAAyp6CSAAAAAAAAAAAAKDsKYgEAAAAAAAAAAAAyl5lqROob9dee23+/ve/p6KiIoVCIf3790/jxo0zffr0bLrppp/4uptuuimHHnpoHn300bz77rs54IADGjBrAAAAAAAAAAAA4LP4UhdEjhkzJiNGjMjQoUNTKBQycuTIDBw4MDvttFM6dOiwzILIq666Koceemi23XbbBswYAAAAAAAAAAAA+Dy+1AWR7dq1yzvvvJM77rgj2267bdZbb71cddVV6du3bxo3bpzu3bvnnXfeyc0331z3ml/96le59dZbM23atAwaNCg9evTI2LFjc+CBB+bHP/5xVl555bz11lvZcMMNc+6555awdQAAAAAAAAAAAMAHKkqdQH1q165drrrqqjz33HM54IADsuuuu+bll1/OPvvskyOOOCI9evTIG2+8kWuvvTZDhgxJ165d89hjj+WHP/xhWrdunUGDBi21vTfeeCPnn39+br/99jz66KOZNGlSaRoGAAAAAAAAAAAALOVLPUPk+PHj07Jly1x44YVJkpdeeilHHXVUvv3tb6dDhw5Jkvbt22fgwIFp0aJFxo4dm4033vgTt7faaqulZcuWSZKOHTtm3rx59d4GAAAAAAAAAAAA4L/7UhdEjh49OkOHDs3VV1+dpk2bpmvXrqmqqkqbNm1SW1ubGTNm5LLLLssjjzySJDnyyCNTLBaTpO7/JRUKhYZMHwAAAAAAAAAAAPiUvtQFkTvvvHOqq6vTp0+fNG/ePMViMaecckoqKyszePDgdOvWLT179sw+++yT5s2bp1WrVpk4cWKSpFu3bhkwYEC22mqrErcCAAAAAAAAAABgeWBCOZZvheJ/mgqRL8SkSTNKnQIAAAAAAAAAAHyijh2rSp0CZaT47+pSp8ByrLByt1KnkIpSJwAAAAAAAAAAAADwv1IQCQAAAAAAAAAAAJQ9BZEAAAAAAAAAAABA2VMQCQAAAAAAAAAAAJQ9BZEAAAAAAAAAAABA2VMQCQAAAAAAAAAAAJQ9BZEAAAAAAAAAAABA2VMQCQAAAAAAAAAAAJQ9BZEAAAAAAAAAAABA2assdQIAAAAAAAAAAACUgUKh1BnAMpkhEgAAAAAAAAAAACh7CiIBAAAAAAAAAACAsqcgEgAAAAAAAAAAACh7CiIBAAAAAAAAAACAsldZ6gQAljcPrt2twWPu+Hp1g8cEAAAAAAAAAIAvEzNEAgAAAAAAAAAAAGVPQSQAAAAAAAAAAABQ9hREAgAAAAAAAAAAAGVPQSQAAAAAAAAAAABQ9ipLnQAAAAAAAAAAAADloFDqBGCZzBAJAAAAAAAAAAAAlD0FkQAAAAAAAAAAAEDZUxAJAAAAAAAAAAAAlD0FkQAAAAAAAAAAAEDZUxAJAAAAAAAAAAAAlD0FkQAAAAAAAAAAAEDZUxAJAAAAAAAAAAAAlD0FkQAAAAAAAAAAAEDZqyx1AvXh2muvzd///vdUVFSkUCikf//+ady4caZPn55NN930U21jhx12yH333ZemTZvWc7ZAWSgU0vsXg9N2g+6pmT8vTx13UmaOG5ckabbiitnqumvqVm274QZ5YdB5qR5yc7a46vK0WG21FGtq8tQJJ2XG62NK1QIAAAAAAAAAAPhS+9IVRI4ZMyYjRozI0KFDUygUMnLkyAwcODA77bRTOnTo8KkLIgGW1Hn33dKoWdM8sPNuad+7VzY5f1D+dvDhSZK5EydmxO77JEnab9o7G511WqpvHJJVd905FZWVeXCXb2flb2yXjc46PY8d9t1SNgMAAAAAAAAAAL60vnQFke3atcs777yTO+64I9tuu23WW2+9XHXVVenbt28aN26c7t275/TTT88aa6yRJk2aZNCgQTn55JMzc+bM1NTU5IQTTsiWW25Zt72hQ4fm8ccfzyWXXJJ//vOfufTSS9OoUaN06dIlP/nJT9K4ceMSthZoKB232DzvPjgiSfL+M8+m3cYb/8f1eg2+IP/4/g9TrK3NjDHVKVRWJoVCKltVpXbBggbMGAAAAAAAAADgC1YolDoDWKYvZUHkVVddlZtuuilXXHFFmjVrlv79+2efffZJhw4d0qNHj8yePTvHHHNM1l9//fzsZz/LVlttlcMPPzwTJkzIQQcdlAcffDBJMmTIkIwcOTK/+tWvUlFRkbPOOiu33HJL2rdvn1/+8pe58847s//++5e4xUBDaFzVMgumT697XKypSaFRoxRrauqe6/StXTJ91OjMGFOdJFk4a1ZarNYl337672navl0ePeDQBs8bAAAAAAAAAAC+Kr50BZHjx49Py5Ytc+GFFyZJXnrppRx11FH59re/nQ4dOtSt17Vr1yRJdXV19thjjyTJSiutlJYtW2by5MlJkn/84x9p1KhRGjVqlPfffz8TJ07MiSeemCSZO3dutt566wZsGVBKC2bMTGXLlnWPCxUVSxVDJska+++X0Vf/pu7xOsf8IP9+6OG88JPz07zTqtnhrmG5d6vtUjtvXoPlDQAAAAAAAAAAXxUVpU7gizZ69OgMGjQo8xYXHHXt2jVVVVVp06ZNamtr69arqFjU9G7duuWZZ55JkkyYMCHTp09PmzZtkiRXXnllWrVqlaFDh6Zt27ZZeeWVc+WVV2bIkCH5wQ9+kM0337xhGweUzKQnn8qqO++YJGnfu1emvjryY+u03XijvPfkU3WP50+dmvmLZ5WcN2VqCo0rU2jUqGESBgAAAAAAAACAr5gv3QyRO++8c6qrq9OnT580b948xWIxp5xySiorKzN48OB069ZtqfWPPvronH766bn//vszd+7c/OQnP0ll5Ye/ljPPPDN9+vTJlltumTPOOCNHHXVUisViWrRokcGDBzd084ASefvu4Vn5G9tlx/uHp1Ao5IkfHZ/V99s3lS1apPrGIWnavn0Wzpy51GtGX3lNNv/1L/PNe+9KRZPGefEnF6Rm9uwStQAAAAAAAAAAAL7cCsVisVjqJL6sJk2aUeoUgM/hwbW7/feVvmA7vl7d4DEBAAAAAAAAoGPHqlKnQBkpTnyj1CmwHCusuEapU/jy3TIbAAAAAAAAAAAA+OpREAkAAAAAAAAAAACUPQWRAAAAAAAAAAAAQNlTEAkAAAAAAAAAAACUvcpSJwAAAAAAAAAAAEAZKBRKnQFfInPnzs3JJ5+c999/Py1atMjPfvaztGvXbql1/vrXv+aKK65Ikqy//vo555xzUljGcWiGSAAAAAAAAAAAAKBBDR06NF/72tdyyy23ZO+9986VV1651PKZM2fm4osvztVXX53bbrstnTp1ypQpU5a5TQWRAAAAAAAAAAAAwP/k1ltvzb777lv379Zbb13m+s8++2y22WabJMm2226bf/zjH0stf/755/O1r30tP/vZz3LwwQenQ4cOH5tB8qPcMhsAAAAAAAAAAAD4nxxwwAE54IAD/uOy22+/PTfeeONSz7Vv3z5VVVVJkhYtWmTGjBlLLZ8yZUqefPLJ/PGPf0zz5s1zyCGHZOONN07Xrl0/MQcFkQAAAAAAAAAAAEC96dOnT/r06bPUc8cee2xmzZqVJJk1a1ZatWq11PI2bdpkww03TMeOHZMkvXv3zsiRI5dZEOmW2QAAAAAAAAAAAECD6tmzZ/76178mSR599NH06tVrqeUbbLBBXnvttUyePDkLFy7MCy+8kLXWWmuZ2zRDJAAAAAAAAAAAANCgDjrooAwcODAHHXRQGjdunF/84hdJkuuvvz6rrbZavvnNb+bHP/5x+vXrlyTZdddd87WvfW2Z2ywUi8VivWf+FTVp0oz/vhKw3Hlw7W4NHnPH16sbPCYAAAAAAAAAdOxYVeoUKCPFSeNLnQLLsULH1UudgltmAwAAAAAAAAAAAOVPQSQAAAAAAAAAAABQ9ipLnQDA8sbtq/kijevRvSRxu774Skni3l+CW84nyS5fofP235v2KEnclZ9+sSRxX1x/3QaP2ePVUQ0eky+3UhzHiWMZgOTNjTYoSdzVXni5JHGpf690X6/BY749f36Dx0y+WuNMAP6zu7utWZK4e1SPLUncr5Lha5Vm3357jH0Ln9dZK3YqSdyfTvxXSeIC8L9REAkAAAAAAAAAAMCnUCh1ArBMbpkNAAAAAAAAAAAAlD0FkQAAAAAAAAAAAEDZUxAJAAAAAAAAAAAAlD0FkQAAAAAAAAAAAEDZUxAJAAAAAAAAAAAAlD0FkQAAAAAAAAAAAEDZUxAJAAAAAAAAAAAAlD0FkQAAAAAAAAAAAEDZUxAJAAAAAAAAAAAAlD0FkQAAAAAAAAAAAEDZqyx1AgAAAAAAAAAAACz/CoVCqVOAZTJDJAAAAAAAAAAAAFD2FEQCAAAAAAAAAAAAZa+sb5l90UUX5ZVXXsmkSZMyd+7cdOnSJa+//nq23HLLXHrppV9IjPPPPz9HHnlkVl111brnqqurM2jQoAwZMuQLiQHAV1ChkDUuOj/N118vtfPnZ9yPT8m8N8bXLV756H7pcNCBWfj++0mSN045LfPGv5k1f3VJmnTpnNTWZtyAgZk7prpULfj0CoVs9ovBabtB99TOn5d/HHdSZo4blyRptuKK2ea6a+pWbbvhBnl+0HmpvnlotrziV2m5xupZMGNmnh4wMDPGjitVC8pDoZBVz/tpVlhv0TH1r4GnZv74D4+pDt/7XtoesH8WTp6cJPnX6Wdk/ptvpvPgwWnSuXMKTZpk4q9/nRkPPliqFnx6hULWGXxhqrqvn9r58zKy/8mZM+6NusVVG2+Ur/30nKRQyPyJk/LKD49L7bx5Wf2EY9Nxl51TaNI4b19/Y969+Q+lawMkn/tY3mzE/Vk4fXqSZM6bb2Xk8SeVqAEAlKVCIatdeF5WWH/9FOfPy/gBA5cai6x4VL90OOiAurHI+IGnZ1712Kx87DFpvfNOKTRpnEk3Dsn7Q28tVQtY3hQK+drgC9Ki+/opzpuf0Sd9vE/T7Sdnp7C4TzPymONTu2BB1rlkcJqv1S3FmpqMOuHHmbvEcfhp4xprAtDgCoVsdcngtNuwe2rmzc9jx/Vf6lqy5v7fyQbHHpNibU1eH3JLRv3uhrplHXv3TO9zz85939674fPmsykUsuUli/sZ8+bn8eM/sp/7fCfdjzsmxZqavH7TLRm9xH4Gli9rbNY7+/7s3Fyy/bdLnQoADaisCyJPPfXUJMmwYcMyduzYDBgwIE8++WT+8Icv7svtM8444wvbFgB8oO23dkmhadO8usc+adFzk6x2zll5/ch+dcubb7hBxh7fP7NffKnuuTa77JRUVmbknvum1bbbpPOpJ2dMvx+UIv3PpMvuu6VRs6a5f+fd0qF3r/Q6f1D+evDhSZK5Eyfmgd33SZJ02LR3Nj7rtIy5cUjW/t4RWThrVu7fabe0WqtbNr34ooz4zgGlbMZyr9XOO6eiadNU7/udrLDJxlnlzDMy/vtH1S1vtsEGeeukH2fuyy/XPde2z36pmTolY086KY3atMlaw+/J6DIoiOy4266paNY0z+y2Z1r16pm1zz07Lx723brl6116cV767lGZM+6NrHroQWnWuXOarLRiWm/aO898e680ar5CVjtm+T93+PL7PMfy3LffTpI8t3efUqUNQJlrs+uiscjoPReNRTqfc2aqj/x+3fLmG26QN47vn9kvfdhvbLnlFmmxaa+M3mvfVKywQlb64VH/adN8RXXYbddUNG2a53fbK6169Uy3QWfl5cO/V7d8nUsG55XvHZ05497IKocclKadO6XF19ZOkjy/+z5ps9WWWevcs5d6zadhrAlAKay++25p1KxZ7tlxt3TctFc2O//cPHTQYXXLNzvv3Azb/OtZOHNW9n368Yz9vzszf+q0bHjCsel2YJ8snD27hNnzaa22+25p1LRZ7t1pt3Ts3SubnnduRhz84X7ufd65+eMWi/bz3k89nnGL9zOwfNn55BOyed8DM2+W916Ar5qyLoj8JOPHj0+/fv0yefLkbL/99jniiCOyzz775P7770+jRo1y8cUXZ4MNNsgtt9yStm3bZvr06bn22mtzxhln5K233kpNTU2OPPLI7Lbbbunbt28GDRqUqqqqDBgwIMViMR07dix1EwEoc1WbbZppDz+SJJn13PNpsVGPpZa36LFhVj3uR2m8YsdMfXBE3r38iswdOy6FykZJoZBGVS1TXLCwBJl/ditusXneeXBEkuS9Z55N+403/o/rbTr4gjz+/R+mWFub1uusU/ea6WOq03rxl2V8shab9s6Mv/41STLn+X9mhQ03XGr5ChtukBWPOSaVHTtkxsMPZ9KVV2Xa8Hsz7d77PlyppqYhU/7c2my+WSY/9HCSZPqzz6Vq4w/Pn+bdumXB5CnpcnS/tFxv3bz3wEOZXV2dVQ7qk1kjR6XHjb9LZVVVXh/001KlD3U+z7HcqucmqVhhhWx82y0pVFam+vyLMv3Z50rVBADKUMvNNs30Rxb1G2c993ya91h6LNK8x4ZZefFYZNqDI/LvX1+ZVt/YNnNGjkq3665No5ZVefun55cidZZTrTffNJNHPJLkgz7NRnXLVui2ZhZMnpLOR/VLi/XWzfsPPpQ51WMzp3ps3v/Loj/GatqlU+ZPeu8zxzXWBKAUVtpy87z94ENJkklPP5sOm2y81PLJr7yaJq1apbhwYVJIUiwmSaaPeyMjDj0y2157RQNnzOex0hab518PLd7Pzzyb9h/Zz1M+YT8Dy5dJ1eNyzb6H5ogh15Y6FQAaWEWpE6gP8+bNy5VXXpmbb745N910U6qqqtKrV6889thjqampyaOPPppvfvObSZI99tgjN9xwQ2677ba0bds2f/jDH3L99dfnl7/8ZSYvvqVkklx//fXZfffdM2TIkOy4446lahoAXxIVLVumZsaMusfF2pqkUaO6x+//8e68MfC0jNrvwFRt1jttdvxmamfNStMundPjbw+n68U/y4TfXV+K1D+zxlUts2DxrV2TpFhTk8ISbU2Szt/aJVNHjc70xbcAn/LSy+m0y05Jkg69e2WFVVdJoeJL2W35wlS0rFr6mKpZ+piadvfd+dcZZ2TcwYekee/eqdphh9TOnp3aWbNS0aJFVrvqyvz7578oReqfWaOqllm4RFtTU1t3TDVu3zatN+2Vf113Y57/zoFpt+3X03abr6dxu3ap2qhHXvre0Rk14NR0v/rXJcoePvR5juWaOXPy5hVX55/7H7zoWL7q8o+9pwLAsjSqapma6Utcfz4yFpnyp7sy/tTT81qfg9Jys03TescdUtmuXVps1CNjjzom4089PV2v+FUJMmd5VdmyKgunLz0W+bBP0y6tNu2df11/Y17Y78C03WbrtNlm67r11r380qx9wU8z6Z7hnzmusSYApdC4qioLPuG6lyRTXx2ZvR59MPs8+Vje+vMDmT9t0bVq/F33pHbBggbPl8+ncauqzJ/2yft5yqsjs8dfH8zeTzyWt5fYz8Dy5flhd6XGey/AV9KX8tOetddeO02aNMkKK6yQyspFk2D26dMnw4YNy6OPPpqtttoqTZo0SZJ07do1SVJdXZ1NN900SdKyZct069Ytb731Vt02X3/99fRY/BfzPXv2bMjmAPAlVDtzZhq1aFn3uFCoWGp2vgm/+V0WTp6S4oIFmfrgiDTfsHtWPqpfpj3yaF78+jfy8o67ZM1fXZJC06alSP8zWTBjZipbftjWVFQsKtZbQtf998uYG4bUPa6+6ZYsmDEjO91zZzrtunMm//OFFGtrGyrlslQ7c8bSx1TF0sfUe9ddn5opi46pGSMezgrduydJGq+ySroOvSVTh92ZaXfd1eB5fx41M2am0SccUwsmT8mccW9k1muvp7hwYd5/6JFUbbRhFkyZkskP/zXFBQsyu7o6tXPnpXGH9iVqASzyeY7l2dVj8+87hiVJ5owdmwVTpqTJSiuVIn0AytSi60+LD5/42FjkutQsHotMe2hEVthgg9RMmZJpjzya4oIFmVc9NrVz56Wyvb4UiyycOWOpY6qwRJ9m4eI+zezFfZrJIx5J1RJ3SBh1XP88teW2WecXg1PRfIXPFNdYE4BSWDBjRhq3XPozuA+uP227r5/Ou+yU2zbslds36JkVOnbIGnvvWapU+R8smD4jjas+eT932WWn3NGjV+7YsGeadeyQ1e1nAIDlypeyILJQKHzsud69e+ett97KHXfckf322+9j63br1i3PPPNMkmTmzJl57bXX0rlz57r11lxzzTz//PNJkpdeeqk+0wfgK2DG08+k9Te3T5K06LlJZo8aVbesUVVVNnj4gVQ0b54kafX1rTPrhZeycNq0uplcFk6ZmkLjyrKYyWLik0+l086LZlfu0LtXpr468mPrtNt4o0x68qm6x+17bpKJTzyVB3bfJ2/dc29mvjG+wfItV7OeeTZV238jSbLCJhtn7ujRdcsqqqqy9v1/rjumWm61Vea89FIqO3TIGkN+n39f9LNMuf32EmT9+Ux96um033GHJEmrXj0zc+SHx9Sc8W+mUYsWWaHrGkmSNltsllmjX8vUJ55Oux2+kSRpstJKadRihSyYPKWhU4elfJ5jedWDD8za556dZNGxXFlVlfkTJjR47gCUr5lPP5NWO3w4Fpkzaul+Y/eH/1LXb6zaeqvMfvGlzHzq6bTefrskSeOVVkxF8+ZZOEVfikWmPfXMR/o0H45vF/Vpmtf1aVpvsXlmjRqdlfp8J6sd/6MkSc3sOYuKEms+W2GisSYApTDhiafSefH1p+OmvTJlievP/OnTUzNnbmrmzE2xtjZzJr2Xpm1alypV/gcTn3wqnXdavJ97f3w/L5z74X6eaz8DACx3KkudQEPaY4898uc//zlrr732x5btv//+Oeuss3LQQQdl3rx5OfbYY9N+ib90P+GEE9K/f//ce++9SxVKAsDnMeXeP6f1tttkvbuGpVAoZGz/AWm/z16paNEik266JW9fNDjr/t+tKc6fn+l/ezzTRjycGU88ma6X/jzr/fGOFBo3ztsXDk7tnDmlbsp/9dbdw7PKN7bLLvcPTwqF/ONHx2eN/fZNZYsWGXPjkDRt3z4LZs5c6jUzqsdmozNOzfrHHpP506blieNOLE3yZWT6/fen5TZfz5r/d0cKhULePvnktN5zz1S0aJEpQ4dmwsU/T9eht6Q4f35m/v3vmfHII1nlnLPTqHXrrHj8ccnxxyVJ3jj8iBTnzStxa5Zt0vD70m67bdNr+J9SKBTy6vH9s9K+e6dRixZ5Z8jNGXnigHS/+tcpFAqZ9vQzef+Bh5IkbbfcPJv+ZXhSUZHRA89IzARDiX2eY7nQuHHWv/zS9LrnzqRYzMgTfvyxmZAAYFmm3vfntNr261nnrmFJCnnjpAFpu89eadS8ed67eWj+deHgfO2OPywaizz2eKaPeDhJ0nKLzbPuvXclFRV56/Sz9KWo897w+9Juu22yyfA/JoVCRh9/UlZc3Kd5d8jNGd1/QNa76tdJIZn+9LOZ/OCIVDRfIev+6pJs/KdF49sxZw1K7WcchxhrAlAK4+8enk7bb5dvPzA8hUIhf/vh8Vmzz75p3KJFRt8wJKOuvzHf/ss9qZ2/INPHvZHXb/5DqVPmcxh/9/Csuv122e0vi/oZjx9zfLrut28at2yR124YkteuvzHfun/Rfp4x7o2MsZ8BAJYrhWKxWCx1Eg3lN7/5Tdq2bbvUDJH1adKkGQ0SB4Dl17ge3UsSt+uLr5Qk7v1rdytJ3F1ery5J3FL496Y9/vtK9WDlp18sSdwX11+3wWP2eHXUf18JPoNSHMeJYxmA5M2NNihJ3NVeeLkkcal/r3Rfr8Fjvj1/foPHTL5a40wA/rO7u61Zkrh7VI8tSdyvkuFrlWbffnuMfQuf11krdipJ3J9O/FdJ4pZCx45VpU6BcvL+26XOgOVZ+9JPNPiVmSHy1FNPzZQpU3L55ZeXOhUAAAAAAAAAAADgC/aVKYi86KKLSp0CAAAAAAAAAAAAUE8qSp0AAAAAAAAAAAAAwP9KQSQAAAAAAAAAAABQ9hREAgAAAAAAAAAAAGVPQSQAAAAAAAAAAABQ9hREAgAAAAAAAAAAAGVPQSQAAAAAAAAAAABQ9hREAgAAAAAAAAAAAGVPQSQAAAAAAAAAAABQ9ipLnQAAAAAAAAAAAADloFDqBGCZzBAJAAAAAAAAAAAAlD0FkQAAAAAAAAAAAEDZUxAJAAAAAAAAAAAAlL1CsVgsljqJL6tJk2aUOgUAAAAAAAAAAPhEHTtWlToFysn7/yp1BizP2ncqdQZmiAQAAAAAAAAAAADKn4JIAAAAAAAAAAAAoOwpiAQAAAAAAAAAAADKnoJIAAAAAAAAAAAAoOwpiAQAAAAAAAAAAADKnoJIAAAAAAAAAAAAoOxVljoBAAAAAAAAAAAAykChUOoMYJnMEAkAAAAAAAAAAACUPQWRAAAAAAAAAAAAQNlTEAkAAAAAAAAAAACUPQWRAAAAAAAAAAAAQNlTEAkAAAAAAAAAAACUPQWRAAAAAAAAAAAAQNmrLHUCy4OLLroor7zySiZNmpS5c+emS5cuadu2bZ599tk8/vjjdev94Ac/SJJcffXVpUoVAAAAAAAAAAAA+A8URCY59dRTkyTDhg3L2LFjM2DAgCTJ1ltvXbfOu+++m9mzZ2fBggV566230qVLl5LkCgAAAAAAAAAAAHycW2Z/SnfccUe++c1vZu+9984tt9xS6nQAAAAAAAAAAACAJZgh8lOora3NPffck1tvvTWVlZX59re/nRNOOCHNmjUrdWoAAAAAAAAAAAANo1AodQawTAoiP4W//e1vmTVrVn784x8nWVQgeffdd6dPnz4lzgwAAAAAAAAAAABIFER+KnfccUfOO++8fOMb30iSPPvssznvvPMURAIAAAAAAAAAAMByoqLUCSzv3n///bzwwgv5+te/Xvdcr169Mm/evDz33HMlzAwAAAAAAAAAAAD4QKFYLBZLncSX1aRJM0qdAgAAAAAAAAAAfKKOHatKnQLlZMq7pc6A5VnbVUqdgRkiAQAAAAAAAAAAgPKnIBIAAAAAAAAAAAAoewoiAQAAAAAAAAAAgLKnIBIAAAAAAAAAAAAoewoiAQAAAAAAAAAAgLKnIBIAAAAAAAAAAAAoe5WlTgAAAAAAAAAAAIByUCh1ArBMZogEAAAAAAAAAAAAyp6CSAAAAAAAAAAAAKDsKYgEAAAAAAAAAAAAyp6CSAAAAAAAAAAAAKDsKYgEAAAAAAAAAAAAyp6CSAAAAAAAAAAAAKDsKYgEAAAAAAAAAAAAyl5lqRMAgC+zcT26lyRu1xdfKUnc+9fuVpK4u7xeXZK4pfDvTXuUJO7KT79Ykrgvrr9ug8fs8eqoBo/Jl1spjuPEsQxA8uZGG5Qk7movvFySuNS/V7qv1+Ax354/v8FjJl+tcSYA/9nd3dYsSdw9qseWJO5XyfC1SrNvvz3GvuWLddaKnRo85k8n/qvBYwLAZ2WGSAAAAAAAAAAAAKDsmSESAAAAAAAAAACA/65QKHUGsExmiAQAAAAAAAAAAADKnoJIAAAAAAAAAAAAoOwpiAQAAAAAAAAAAADKnoJIAAAAAAAAAAAAoOwpiAQAAAAAAAAAAADKnoJIAAAAAAAAAAAAoOwpiAQAAAAAAAAAAADKnoJIAAAAAAAAAAAAoOwpiAQAAAAAAAAAAADKnoJIAAAAAAAAAAAAoOxVljoBAAAAAAAAAAAAykCh1AnAsn0lCyIvuuiivPLKK5k0aVLmzp2bLl26pG3bttl+++1z5513plGjRikWi+nXr1++/vWv5/LLL0+HDh1y0EEH1W1j//33zyWXXJLOnTuXsCUAlK1CIWtcdH6ar79eaufPz7gfn5J5b4yvW7zy0f3S4aADs/D995Mkb5xyWuaNfzNr/uqSNOnSOamtzbgBAzN3THWpWvDpFQrZ7BeD03aD7qmdPy//OO6kzBw3LknSbMUVs81119St2nbDDfL8oPNSffPQbHnFr9JyjdWzYMbMPD1gYGaMHVeqFpSHQiGrnvfTrLDeomPqXwNPzfzxHx5THb73vbQ9YP8snDw5SfKv08/I/DffTOfBg9Okc+cUmjTJxF//OjMefLBULfj0CoWsM/jCVHVfP7Xz52Vk/5MzZ9wbdYurNt4oX/vpOUmhkPkTJ+WVHx6X2nnzstmI+7Nw+vQkyZw338rI408qUQNgMccyAKVQKGS1C8/LCuuvn+L8eRk/YOBSY5EVj+qXDgcdUDcWGT/w9MyrHpuVjz0mrXfeKYUmjTPpxiF5f+itpWoBy5tCIV8bfEFadF8/xXnzM/qkj/dpuv3k7BQW92lGHnN8ahcsyDqXDE7ztbqlWFOTUSf8OHOXOA4/bVxjTQAaXKGQrS4ZnHYbdk/NvPl57Lj+S11L1tz/O9ng2GNSrK3J60Nuyajf3VC3rGPvnul97tm579t7N3zefDaFQra8ZHE/Y978PH78R/Zzn++k+3HHpFhTk9dvuiWjl9jPUA7W2Kx39v3Zublk+2+XOhUAqBdfyYLIU089NUkybNiwjB07NgMGDMiMGTOy7777Zvjw4WnSpEkmTJiQPn365JFHHiltsgB8KbX91i4pNG2aV/fYJy16bpLVzjkrrx/Zr2558w03yNjj+2f2iy/VPddml52SysqM3HPftNp2m3Q+9eSM6feDUqT/mXTZfbc0atY09++8Wzr07pVe5w/KXw8+PEkyd+LEPLD7PkmSDpv2zsZnnZYxNw7J2t87Igtnzcr9O+2WVmt1y6YXX5QR3zmglM1Y7rXaeedUNG2a6n2/kxU22TirnHlGxn//qLrlzTbYIG+d9OPMffnluufa9tkvNVOnZOxJJ6VRmzZZa/g9GV0GBZEdd9s1Fc2a5pnd9kyrXj2z9rln58XDvlu3fL1LL85L3z0qc8a9kVUPPSjNOnfO3LffTpI8t3efUqUNH+NYBqAU2uy6aCwyes9FY5HO55yZ6iO/X7e8+YYb5I3j+2f2Sx/2G1tuuUVabNoro/faNxUrrJCVfnjUf9o0X1Eddts1FU2b5vnd9kqrXj3TbdBZefnw79UtX+eSwXnle0dnzrg3ssohB6Vp505p8bW1kyTP775P2my1ZdY69+ylXvNpGGsCUAqr775bGjVrlnt23C0dN+2Vzc4/Nw8ddFjd8s3OOzfDNv96Fs6clX2ffjxj/+/OzJ86LRuecGy6HdgnC2fPLmH2fFqr7b5bGjVtlnt32i0de/fKpuedmxEHf7ife593bv64xaL9vPdTj2fc4v0M5WDnk0/I5n0PzLxZ3o8A+PKqKHUCy4vmzZunpqYmQ4cOzZtvvpmVVlopDz74YCoq/IoA+OJVbbZppj38SJJk1nPPp8VGPZZa3qLHhln1uB9lvT/9X1Y57kdJkrljx6VQ2SgpFNKoqmWKCxY2dNqfy4pbbJ53HhyRJHnvmWfTfuON/+N6mw6+IE+ddEqKtbVpvc46da+ZPqY6rRd/WcYna7Fp78z461+TJHOe/2dW2HDDpZavsOEGWfGYY7Lm7bel4zE/TJJMG35vJvzikg9XqqlpsHz/F2023yyTH3o4STL92edStfGH50/zbt2yYPKUdDm6X3r+6Y5UtmmT2dXVadl9/VSssEI2vu2WbDLstrTq1bNU6UMdxzIApdBys00z/ZFF/cZZzz2f5j2WHos077FhVj7uR1nnj3dk5WOPSZK0+sa2mTNyVLpdd23WuvG6THvgoQbPm+VX6803zeQRjyT5oE+zUd2yFbqtmQWTp6TzUf2y8R/vSGXbNplTPTbv3Xd/XvvxwCRJ0y6dMn/Se585rrEmAKWw0pab5+0HF/WFJj39bDpssvFSyye/8mqatGqVRs2aLrqVZLGYJJk+7o2MOPTIBs6Wz2ulLTbPvx5avJ+feTbtP7Kfp3zCfoZyMKl6XK7Z99BSpwEA9eorOUPkf9KoUaNcf/31ufHGG9OvX78sWLAg3//+93PwwQcnSW644Ybce++9deuPGTOmVKkC8CVQ0bJlambMqHtcrK1JGjWqK0h7/493Z+INN6Zmxsysfd21mbPjNzP71VfTtEvn9Pjbw6ls1y6vHVYeH6A1rmqZBYtv7ZokxZqaFBo1SnGJ4rvO39olU0eNzvTFtwCf8tLL6bTLTnnrnnvToXevrLDqKilUVKRYW9vg+ZeLipZVSx9TNUsfU9Puvjvv/35IamfOzGrXXJ2qHXbIjBGLvgisaNEiq111Zf7981+UJPfPqlFVyyxcoq2pqa07phq3b5vWm/bKa6edmdljx2WjW27MjBdeyvz33subV1ydd266JSusuWY2/sOQPLHltksdh9DQHMsAlEKjqpapmb7E9ecjY5Epf7orE2/4fWpnzEy3312b1jvukMp27dK0c6eMOey7abJal6x1w2/zyjY7lKgFLG8qW1Zl4fSlxyIf9mnapdWmvfP66Wdlzthx2fDmGzLjhRcz9W+Pp1hTk3UvvzQddts1r3zv6M8c11gTgFJoXFWVBZ9w3UuSqa+OzF6PPpgFs2Zn/N3DM3/aomvV+LvuScvVupQkZz67xq2qMn/aJ+/nKa+OzB5/fTALP7KfoRw8P+yutF99tVKnAQD1yvSHi02YMCFz587N2Wefnb/85S+57rrr8rvf/S6jR49OkhxxxBEZMmRI3b+11lqrxBkDUM5qZ85MoxYt6x4XChVLzc434Te/y8LJU1JcsCBTHxyR5ht2z8pH9cu0Rx7Ni1//Rl7ecZes+atLUmjatBTpfyYLZsxMZcsP25qKio8V7nTdf7+MuWFI3ePqm27JghkzstM9d6bTrjtn8j9f8AXVf1E7c8bSx1TF0sfUe9ddn5opi46pGSMezgrduydJGq+ySroOvSVTh92ZaXfd1eB5fx41M2am0SccUwsmT8mccW9k1muvp7hwYd5/6JFUbbRhZlePzb/vGJYkmTN2bBZMmZImK61UivShjmMZgFJYdP1p8eETHxuLXJeaxWORaQ+NyAobbJCaKVMy7ZFHU1ywIPOqx6Z27rxUtm9fguxZHi2cOWOpY6qwRJ9m4eI+zezFfZrJIx5J1RJ3SBh1XP88teW2WecXg1PRfIXPFNdYE4BSWDBjRhq3XPozuA+uP227r5/Ou+yU2zbslds36JkVOnbIGnvvWapU+R8smD4jjas+eT932WWn3NGjV+7YsGeadeyQ1e1nAIDlioLIxd57770MGDAg06ZNS5J06tQpbdu2TePGjUucGQBfRjOefiatv7l9kqRFz00ye9SoumWNqqqywcMPpKJ58yRJq69vnVkvvJSF06bVzeSycMrUFBpXLip6W85NfPKpdNp5xyRJh969MvXVkR9bp93GG2XSk0/VPW7fc5NMfOKpPLD7Pnnrnnsz843xDZZvuZr1zLOp2v4bSZIVNtk4cxf/UUeSVFRVZe37/1x3TLXcaqvMeemlVHbokDWG/D7/vuhnmXL77SXI+vOZ+tTTab/johmJWvXqmZkjPzym5ox/M41atMgKXddIkrTZYrPMGv1aVj34wKx97tlJkiYrrZTKqqrMnzChwXOHJTmWASiFmU8/k1Y7fDgWmTNq6X5j94f/UtdvrNp6q8x+8aXMfOrptN5+uyRJ45VWTEXz5lk4ZUrDJ89yadpTz3ykT/Ph+HZRn6Z5XZ+m9RabZ9ao0Vmpz3ey2vE/SpLUzJ6zqCix5rMVJhprAlAKE554Kp0XX386btorU5a4/syfPj01c+amZs7cFGtrM2fSe2napnWpUuV/MPHJp9J5p8X7uffH9/PCuR/u57n2MwDAcsctsxfr3r17DjvssBx++OFp1qxZampq0qdPn6y55pqlTg2AL6Ep9/45rbfdJuvdNSyFQiFj+w9I+332SkWLFpl00y15+6LBWff/bk1x/vxM/9vjmTbi4cx44sl0vfTnWe+Pd6TQuHHevnBwaufMKXVT/qu37h6eVb6xXXa5f3hSKOQfPzo+a+y3bypbtMiYG4ekafv2WTBz5lKvmVE9NhudcWrWP/aYzJ82LU8cd2Jpki8j0++/Py23+XrW/L87UigU8vbJJ6f1nnumokWLTBk6NBMu/nm6Dr0lxfnzM/Pvf8+MRx7JKuecnUatW2fF449Ljj8uSfLG4UekOG9eiVuzbJOG35d2222bXsP/lEKhkFeP75+V9t07jVq0yDtDbs7IEwek+9W/TqFQyLSnn8n7DzyUQuPGWf/yS9PrnjuTYjEjT/ixWwxTco5lAEph6n1/Tqttv5517hqWpJA3ThqQtvvslUbNm+e9m4fmXxcOztfu+MOischjj2f6iIeTJC232Dzr3ntXUlGRt04/KzGrHou9N/y+tNtum2wy/I9JoZDRx5+UFRf3ad4dcnNG9x+Q9a76dVJIpj/9bCY/OCIVzVfIur+6JBv/adH4dsxZg1L7GcchxpoAlML4u4en0/bb5dsPDE+hUMjffnh81uyzbxq3aJHRNwzJqOtvzLf/ck9q5y/I9HFv5PWb/1DqlPkcxt89PKtuv112+8uifsbjxxyfrvvtm8YtW+S1G4bktetvzLfuX7SfZ4x7I2PsZwCA5UqhWCwWS53El9WkSTNKnQIAJTauR/eSxO364isliXv/2t1KEneX16tLErcU/r1pj/++Uj1Y+ekXSxL3xfXXbfCYPV4d9d9Xgs+gFMdx4lgGIHlzow1KEne1F14uSVzq3yvd12vwmG/Pn9/gMZOv1jgTgP/s7m6lmTRlj+qxJYn7VTJ8rdLs22+PsW/5Yp21YqcGj/nTif9q8Jg0jI4dq0qdAuVkmjtXsQytVyp1Bm6ZDQAAAAAAAAAAAJQ/BZEAAAAAAAAAAABA2assdQIAAAAAAAAAAACUg0KpE4BlMkMkAAAAAAAAAAAAUPYURAIAAAAAAAAAAABlT0EkAAAAAAAAAAAAUPYURAIAAAAAAAAAAABlT0EkAAAAAAAAAAAAUPYURAIAAAAAAAAAAABlT0EkAAAAAAAAAAAAUPYURAIAAAAAAAAAAABlT0EkAAAAAAAAAAAAUPYqS50AAAAAAAAAAAAAZaBQKHUGsExmiAQAAAAAAAAAAADKXqFYLBZLncSX1aRJM0qdAgAAAAAAAAAAfKKOHatKnQLlZPqkUmfA8qxVx1JnYIZIAAAAAAAAAAAAoPwpiAQAAAAAAAAAAADKnoJIAAAAAAAAAAAAoOwpiAQAAAAAAAAAAADKnoJIAAAAAAAAAAAAoOwpiAQAAAAAAAAAAADKnoJIAAAAAAAAAAAAoOwpiAQAAAAAAAAAAADKXmWpEwAAAAAAAAAAAKAMFAqlzgCWyQyRAAAAAAAAAAAAQNlTEAkAAAAAAAAAAACUPQWRAAAAAAAAAAAAQNlTEAkAAAAAAAAAAACUPQWRAAAAAAAAAAAAQNlrsILIJ598MltuuWX69u2bQw89NAceeGDuvffejBw5Mr/+9a8/1Taqq6vTt2/fZa5z55135rDDDsuRRx6ZI444Io899liS5J133smIESOW+dpbb701CxYs+HQNAgAAAAAAAAAAAJYblQ0ZbIsttsill16aJJk1a1b69u2b888/P8cee+wXsv0ZM2bkyiuvzPDhw9OkSZNMmDAhffr0ySOPPJInnngiY8eOzQ477PCJr7/mmmuy9957fyG5AAAAAAAAAAAAAA2nQQsil9SiRYsccMAB+clPfpKVV145l156ae67777ccMMNqaioSK9evTJgwIBMnDgxAwYMSLFYTMeOHZe5zebNm6empiZDhw7N9ttvn9VWWy0PPvhgisVirr322sydOzebbLJJqqqq6malnDt3bn72s5/lmWeeyaRJk9K/f/8cfvjh+cMf/lBXvLn11lvn8ccfz1/+8pf85je/SWVlZTp16pTBgwenosJdxwEAAAAAAAAAAKDUSlrN1759+0yZMiVJMnXq1Fx++eW54YYbMnTo0EyYMCGPP/54rr/++uy+++4ZMmRIdtxxx2Vur1GjRrn++uszfvz49OvXL9tvv33uuOOONGrUKEcddVR23333fPOb38zrr7+eiy++OL///e+zww475M9//nP69OmTjh071hVB/if33HNPjjjiiAwdOjRf//rXM3PmzC/09wEAAAAAAAAAAAB8PiWbITJJ3nnnney55555/fXX8+abb2by5Mk56qijkiy6pfZbb72V119/PXvttVeSpGfPnhk6dOgnbm/ChAmZO3duzj777CTJuHHj0q9fv/Tq1Wup9VZaaaWcf/75ad68eSZMmJCePXsuM89isZgkOe2003LNNddk6NChWXPNNf9rgSYAAAAAAAAAAMCXR6HUCcAylWyGyJkzZ+b2229Pu3btkiSdO3fOKquskuuuuy5DhgzJoYcemo022ihrrrlmnn/++STJSy+9tMxtvvfeexkwYECmTZuWJOnUqVPatm2bxo0bp6KiIrW1tUmSM888MxdccEEuuuiirLjiinUFj4VCIbW1tWnatGkmTZqUJPnXv/5Vt71bb701xx13XG666aYkyQMPPPAF/1YAAAAAAAAAAACAz6NBZ4h84okn0rdv31RUVKSmpibHHXdcWrdunSeffDLt2rXLEUcckb59+6ampiadOnXKt771rZxwwgnp379/7r333nTu3HmZ2+/evXsOO+ywHH744WnWrFlqamrSp0+frLnmmpk7d26uuuqqdO/ePXvttVf233//tGrVKh06dMjEiROTJL17985RRx2V6667LlVVVenTp0+6detWF7dHjx458sgj06ZNm7Ro0SLf+MY36vtXBgAAAAAAAAAAAHwKheIH0yPyhZs0aUapUwAAAAAAAAAAgE/UsWNVqVOgnMx4v9QZsDyral/qDBp2hsgvyq9//es8+eSTH3v+ggsuSJcuXUqQEQAAAAAAAAAAAFBKZoisR2aIBAAAAAAAAABgeWaGSD4TM0SyLMvBDJEVpU4AAAAAAAAAAAAA4H+lIBIAAAAAAAAAAAAoewoiAQAAAAAAAAAAgLKnIBIAAAAAAAAAAAAoewoiAQAAAAAAAAAAgLJXWeoEAAAAAAAAAAAAKAOFQqkzgGUyQyQAAAAAAAAAAABQ9hREAgAAAAAAAAAAAGVPQSQAAAAAAAAAAABQ9hREAgAAAAAAAAAAAGVPQSQAAAAAAAAAAABQ9ipLnQAAAADw6b24/rolidvj1VEliQsAAMuzF0rUP99I/xwAAOA/MkMkAAAAAAAAAAAAUPYURAIAAAAAAAAAAABlT0EkAAAAAAAAAAAAUPYURAIAAAAAAAAAAABlr7LUCQAAAAAAAAAAAFAGCoVSZwDLZIZIAAAAAAAAAAAAoOwpiAQAAAAAAAAAAADKnoJIAAAAAAAAAAAAoOwpiAQAAAAAAAAAAADKnoJIAAAAAAAAAAAAoOwpiAQAAAAAAAAAAADKnoJIAAAAAAAAAAAAoOwpiAQAAAAAAAAAAADKnoJIAAAAAAAAAAAAoOxV1ufGn3zyyRx22GG59NJLs9tuu9U9v8cee6R79+756U9/mmuuuSZ///vf06hRo1RWVubEE0/MRhttlLfffjt77rlnunfvniSZN29emjdvnl/96le5/fbb89e//jXTp0/PxIkTs9ZaayVJbrjhhjRq1OhjeQwbNiyXXXZZunTpkiSZPn16evbsmXPOOSdvv/12TjrppNx2222ZPHlyzjnnnMyePTvFYjGrrrpqzjzzzDRr1ixbb711Hn/88SRJdXV1jjnmmAwaNChbbrllff4KAQAA4L8rFLLO4AtT1X391M6fl5H9T86ccW/ULa7aeKN87afnJIVC5k+clFd+eFxq583L6iccm4677JxCk8Z5+/ob8+7NfyhdGwAA4MuiUMi6gy9My+7rpzh/Xl79SP+81cYbZe2fnpNCoZB5S/TP1zjh2HTYZedULO6fv6N/DgDAcqlQ6gRgmeq1IDJJ1lxzzdxzzz11BZGjR4/OnDlzkiSXXXZZampqctNNN6WioiL/+te/cvTRR+eqq65KoVDIWmutlSFDhtRt6xe/+EXuuOOO9OvXL/369cuTTz6ZP/zhD7n00kv/ax677757BgwYkCSpra3NwQcfnJdeeilt27atW+e3v/1tttpqqxx00EFJkvPPPz9/+MMfcsQRR9St8/rrr+e4447LRRddlE022eR//v0AAADA/6rjbrumolnTPLPbnmnVq2fWPvfsvHjYd+uWr3fpxXnpu0dlzrg3suqhB6VZ585pstKKab1p7zzz7b3SqPkKWe2YH5SwBQAA8OXx0f751849Oy98pH/+4kf6500/0j9fXf8cAADgc6n3gsh11103b7zxRqZPn55WrVrlrrvuyh577JF33303d911Vx566KFUVCy6c3enTp1y8MEH584778y+++671HaKxWLefffdrLbaav9zTrNmzcqMGTNSVVW11POdOnXK/fffn9VXXz09e/bMwIEDUyh8WNU8atSonHDCCfnVr36Vdddd93/OAwAAAL4IbTbfLJMfejhJMv3Z51K1cY+6Zc27dcuCyVPS5eh+abneunnvgYcyu7o6qxzUJ7NGjkqPG3+XyqqqvD7op6VKHwAAvlTabL5Z3v8v/fPV/kP/fObIUdnoxt+lkf45AADA51bvBZFJstNOO+WBBx7IvvvumxdffDHf//738/LLL6d169aprFw6hS5duuTFF19MkowZMyZ9+/bN1KlTM2/evOyxxx7ZZ599PlcO99xzT/75z39m0qRJadGiRX7wgx9kjTXWyNtvv123zkEHHZSmTZvmd7/7XU444YT06tUr55xzTlZZZZXMmjUrp556aho1apQZM2Z8/l8GAAAAfMEaVbXMwiXHqjW1KTRqlGJNTRq3b5vWm/bKa6edmdljx2WjW27MjBdeSuN27dKsc+e8cMjhWWG11dLjpuvzxJbblq4RAADwJVH5Kfrnoxf3zze+5cZMf+GlNFncP//n4v75Rjddn3/onwMAAHxmFQ0RZI899si9996bp59+Or17906StGrVKtOmTcvChQuXWnf8+PFZZZVVkqTultm33357Vl111bRv3/5jBZSf1u67756bbropv/3tbzNr1qysscYaH1vnySefzN57753f/e53efzxx7PhhhvmggsuSJIUCoVcccUVufjiizNw4MC8//77nysPAAAA+KLVzJiZRi1bfvhERUWKNTVJkgWTp2TOuDcy67XXU1y4MO8/9EiqNtowC6ZMyeSH/5riggWZXV2d2rnz0rhD+xK1AAAAvjwWfsb+eavF/fP39c8BAAD+Zw1SENmlS5fMnj07Q4YMyZ577pkkady4cb71rW/l0ksvTW1tbZLkrbfeyi233PKx22U3a9YsP//5z3PllVdm1KhR/3Mu55xzTk444YTMmTNnqWU33nhjhg0bliRp0qRJ1l577TRp0iRJ0rx583Tq1Cndu3fPIYcckgEDBtTlDQAAAKU09amn037HHZIkrXr1zMyRI+uWzRn/Zhq1aJEVuq6RJGmzxWaZNfq1TH3i6bTb4RtJkiYrrZRGLVbIgslTGjp1AAD40pn21NPp8Bn65zMX98/b658DAAD8zxrkltlJsttuu+VPf/pTunbtmrfeeitJMmDAgFx++eXZf//907hx4zRp0iTnnXdeunTpstStrJOkQ4cOOeWUU3L22WfnD3/4QyoqPn8t51ZbbZWtttoql112WQ455JC6588999yce+65ueWWW9KsWbO0bds2gwYN+tjrv/vd7+bxxx/PlVdemWOPPfZz5wEAAABfhEnD70u77bZNr+F/SqFQyKvH989K++6dRi1a5J0hN2fkiQPS/epfp1AoZNrTz+T9Bx5KkrTdcvNs+pfhSUVFRg88I/GHfwAA8D+buLh/3nv4n5Il+ueVLVrkX0NuzqsnDsgGV/86+Uj/vM3i/nmhoiKj9M8BAAA+l0KxWCyWOokvq0mTZpQ6BQAAAL5kXlx/3ZLE7fHq/3bHBgAA+DJ6oUT98430zwGAL1DHjlWlToFyMmtqqTNgedaiTakzaLgZIhvCsccem2nTpi31XMuWLXPVVVeVKCMAAAAAAAAAAACgIXypCiJ//etflzoFAAAAAAAAAAAAoAQqSp0AAAAAAAAAAAAAwP/qSzVDJAAAAAAAAAAAAPWkUCh1BrBMZogEAAAAAAAAAAAAyp6CSAAAAAAAAAAAAKDsKYgEAAAAAAAAAAAAyp6CSAAAAAAAAAAAAKDsKYgEAAAAAAAAAAAAyp6CSAAAAAAAAAAAAKDsKYgEAAAAAAAAAAAAyp6CSAAAAAAAAAAAAKDsKYgEAAAAAAAAAAAAyp6CSAAAAAAAAAAAAKDsFYrFYrHUSQAAAAAAAAAAAAD8L8wQCQAAAAAAAAAAAJQ9BZEAAAAAAAAAAABA2VMQCQAAAAAAAAAAAJQ9BZEAAAAAAAAAAABA2VMQCQAAAAAAAAAAAJQ9BZEAAAAAAAAAAABA2VMQCQAAAAAAAAAAAJS9ylInwFfXG2+8kfHjx2edddbJSiutlEKhUOqUvjTeeeedT1y26qqrNmAmDWfmzJn5zW9+k0mTJuUb3/hG1llnnay++ur1Fu+ll17KhhtuWG/b/yTjxo37xGVdu3at19hXXnlljjnmmLrHv/jFL/LjH/+4XmMmyWmnnbbU48aNG2fllVfOIYccktatW9db3KlTp+axxx7LwoULUywWM3HixBx99NH1Fu+rauHChams/LA7Mn369LRq1aqEGcFnN3bs2Ky55polzWHBggVp3LhxSXMAAPi8jAsAlk/GmgAAAJQjBZHLkffffz8PP/xwpkyZkpVXXjnbbbddg3z4+8QTT2SLLbao9zhLuummm/LAAw9k2rRp2XvvvfPmm2/m7LPPrteYpSoS/L//+7985zvfqbft/yc77LBDOnXqlI4dOyZJisVikqRQKOQPf/hDvcV9+umnP3HZpptuWm9xk+T000/Ptttum6effjodOnTIGWeckZtuuqne4l188cX5/e9/nyQ577zzcuaZZ9ZbrCV90nlSKBTq8vmi3X777bnjjjtSXV2dRx99NElSU1OThQsXNkhB5Lx589KlS5f07t07L7zwQl566aW0a9cuAwcOzNVXX11vcY8//visscYaee2119K0adOssMIK9RbrAx/EWrKY94UXXshGG21U77E/qr4/8J40aVJmzpyZgQMHZvDgwSkWi6mtrc3AgQNzxx131FvcUvvjH/+41OPKysqsvPLK6d279xceq7q6Or/85S/TokWLDBgwIB06dPjCY/w3M2fOTKFQyAMPPJDtt9++XouYP/Diiy9m+PDhmTdvXt1zgwYNqteYZ5xxRoYOHVqvMf6T2267LWPGjMnpp5+eo48+OnvuuWf23nvveot36623fuKyAw44oN7izp8//xOXNWnSpN7ilkIp2zp//vw8++yzdWORjTfeOBUV9XtDga/Svv3A/PnzM2PGjLRv377BY0+cOHGpP/TYZJNNGjyHUqitra33Y3lJ06ZNa5Dr3Sf55z//mY033rje45Tiepsk1113Xfbee++0a9eu3mMtD/79739n5ZVXLtkf5L377rtZZZVV6jXG8jIuaIhz9yc/+UndmP7VV1/N+uuvX6/xPmrmzJl59NFHl7r+1mffMUkee+yxbL311ikUChk1alQmTpyYbbfdtl5j1tTUpKamJieddFIuvfTSFIvFFIvFfP/736+3z02SZNSoUbn//vvr+lK77rpr1lhjjXqLt6SXXnopd955Z+bMmVP33IUXXljvcefPn5/bbrst48aNy9prr50+ffqkUaNG9Rbvscce+8RlX//61+stbpL89Kc/zX777Zf11luvXuMsS0P2aRp6rJkkDz/8cLbffvu6x/fee2922223eo2ZlK5/PmHChFx88cWZMmVKdtlll6yzzjol+fxv0qRJdd8h1LfXX389Y8aMyRprrFGSc2nixIlZccUV6237pfrMpJRqamoybNiwvPvuu9l8882z9tpr12s/vZTXgWTpvlySnHLKKRk8eHC9x505c2auuOKKVFdXZ4011sgxxxyTNm3a1GvMmpqavP7660v1G3v06FGvMZPkrrvuyp577lnvcf6T999/f6nxbUNMLtPQ59DypL4/u1heJg5qyO9HPqne44orrsiPfvSjeosLsDxTELmceOKJJzJo0KDssssuad++fV555ZVcfvnlufDCC9OrV696jX355Zc3eEHk8OHDc8stt+Swww7LEUcc0SAFg6UqEvzTn/7U4AWRl112We69997Mmzcvu+66a3beeecGKebq27dvVltttbovapb8Hdd3QeTUqVOz33775a677krPnj3rYteXJbf/2muv1WusJQ0ZMqTu5ylTpuStt95K586d63WQtNdee2XLLbfMNddckx/84AdJkoqKigb7oHDy5Mm55JJLkiTbbLNNvvvd7+bEE0/MIYccUu+xf/KTn+S0007L+eefX+/xrrjiiroZKddff/0MGjQohUIhv/jFL+r1S5sPDB06NDfccENdoURlZWX+8pe/1Fu8F154ITfeeGPGjRuXs88+O8ViMRUVFfX+4dUBBxzwsRmJi8VivV8LPjB8+PDMmTMnm2yySV588cXMmzcvlZWVWX/99XP66ad/obHOOeecHHXUUZk2bVouvvji/OxnP/tCt//fnHLKKdl6663z/PPPp7a2Ng888ECuuOKKeo87cODAfP/732/QGYWaN2+eCy64IF27dq37gqohPuweOnRo3XF7zTXX5NBDD63XL6kmTZpUb9tell133TWFQuFj1/ZCoZCHHnqo3uLedNNNuffeezN16tSsvPLK2W233bLffvvVW7ykdG0dOXJkTjrppHTv3j3t27fPfffdl+rq6lx22WVZa6216i1uqdqbLCpQv+aaazJ//vy660B9xpw6dWrOPvvsvPLKK2nVqlXee++9bLnlljn77LPTsmXLeov7gdNOOy0vvPBC5syZkzlz5mS11VbLbbfdVu9xr7766vz2t79Ns2bN6p5b1pdYX5T77rsvtbW1mT9/fgYPHpx+/frle9/7Xr3GfOqpp/KTn/wkNTU12XXXXbPqqqumT58+9RrzA/Pnz8/dd9+dm2++OfPnz88999xT7zFLcb1NkhVWWCHHHHNMVlxxxXznO9/JtttuW693myjlDP1nn312Vl555RxzzDH505/+lD/96U8N8od4v//979OsWbNMnz49w4YNyzbbbPOxWfu/SEuOC84666wkaZBxwQca8twdM2ZM3c8XXXRRg4zzlvTBufNBkWt936nllltuyV133ZWNN9647lp3xRVX5N13363XvvL//d//5eqrr857772XXXfdtW6sWR9/hPaB++67L7/5zW9y4IEHZoMNNsg777yT4447LieccEJ23HHHeov7gUGDBuXQQw9t8D+CGzhwYFZdddVsueWWefbZZ3P66afX67hz+PDhn7isvt8ztttuu1x99dWZMGFC9txzz+y5554N0ocrRZ8madix5sMPP5znnnsuw4cPz/PPP59kUYHIiBEj6rUgstT987POOitHHnlkrrzyyvTu3TunnnpqvfbPP/i+qXXr1hk4cGDatWuXm2++OVdffXX+9re/1VvcD/z+97/PPffck4022ii/+93v8q1vfavej+Vf/epXGTp0aBYsWJC5c+dmjTXWWOb7yP+qVJ+ZfOC2227LjTfemLlz5zbIGDdZ1F9dccUV8/e//z0bbLBBBg4cmN/85jf1Fq9U14Gbb745V111VaZOnVr3eXmxWKzXz0uWdPrpp6d3797Zc88989RTT+XUU0+t14kikuSoo47K/Pnz68Z7hUIhv/71r+s1ZrLoOC5FQeSgQYPy6KOPZsUVV2zQ7woa8hzq27fvJ/b/G2pc0pCfXfTv37/uM8fq6uqstdZaDbpvk4b/fuScc87JxRdfXFe8PHny5AwYMMAdOoGvtiLLhUMPPbT43nvvLfXchAkTiocffni9xz7kkEOKxxxzTPHiiy8u/uIXvyj+4he/qPeYBxxwQLG2trbYt2/fYrFYLB544IH1HvP+++8vnnDCCcUf/OAHxT/+8Y/F2bNn13vMYrFY7NOnT3HcuHHFsWPHfuxffZs+fXrxtttuKx599NHFU045pfjoo4/Wa7yXX365eNFFFxX79u1bvOKKK4pvvvlmvcZbUt++fYtjxowp9u3bt/juu+8WDz300HqP959+bij33ntvceeddy7+8Ic/LO64447FP/7xj/Uec9asWcV33323OGnSpOKvf/3r4ttvv13vMYvFYvE73/lOccyYMcVisVgcM2ZMcf/99y9Onjy5uPfee9dr3L59+xbnzp1bPOGEE4q1tbXFPffcs17j7b///sXa2tpisVgsXnTRRcVzzjmnWCwW6/1Y/sA+++xTnDBhQnHQoEHFJ554ovjDH/6wQeI+8sgjDRLnA2+//fYn/msIRxxxRLGmpqZYLBaLNTU1xe9+97vFYnHRdfGLtuR7U0P0Jz7q4IMPLhaLHx7Dhx12WIPEPfrooxskzpIuv/zyj/1rCPvuu+9Sj+vjOPokEyZMKP7rX/8qvv3228XnnnuuweI2lMsuu6x41llnFceNG1ecMWNGcdSoUcVTTjmleMUVVzRYDrW1tcX33nuvuHDhwnqP9d3vfrdYXV291HOjR48u9uvXr95jL2nKlCl118L6tttuuxXfeOON4rx58+r+1aeTTz65eNdddy313G233VY8+eST6zXuBz4Yf5155pnF999/v8H6F3vuuWeDjbuWtN9++xUnT55cPOKII4rz5s0rHnLIIfUe8+CDDy5OmTKleOihhxbnzp1b3Geffeo95ltvvVW86KKLitttt11x2223LT777LP1HvMDpbjeLum1114rnnTSScXtttuueNlllxWnTZtWL3EOPPDA4tZbb13s27dv8dBDD6371xBjwP3222+pxx/0rerb/vvvX5w3b16xb9++S31uU98aelzwgYY8d5d8722o9+FPit8Q9ttvv+LcuXOXem7mzJkf68PWl9tvv71B4hSLi94rZs2atdRzM2bMaLDfeUONtT7qo+1riOvtfzJx4sQGi/X+++8XTzrppOJGG21UHDhwYL1/llCKPk2x2LBjzXfeeac4bNiw4q677locNmxYcdiwYcU777yz+Oqrr9ZbzGKx9P3zD87bD66z9f1+sc8++xT/9re/FW+99dbimWeeWTzppJOKhx56aHH8+PH1GvcD+++/f3HBggXFYrFYnD9/foNcC77zne8U582bVzznnHOKb7zxRvHII4+s95gfKMVnJvvss0/x7bffbrAxbrH44XH7wXHckJ9LjR49ujh8+PB6f69Y0lVXXdVgsZb00feHgw46qN5jluqa3qdPn+Jee+1VPPHEE4snnXRS8aSTTmqQuPvss0/dZ/YNqSHPoerq6mJ1dXXxpJNOKg4fPrz473//u/iXv/yleNppp9VbzA+U8rOLYrE0Y69iseG/HxkzZkxx1113LY4ePbr49NNPF3fYYYfiddddV68xAZZ3ZohcThSLxY/Ntlaf0/cvqaFnL0ySb3/72znkkEPyzjvv5Pvf/36D/LX0zjvvnJ133jkzZszIn//85/Tv3z+tW7fO7rvvnm222abe4i45+9mS6vMWxx+oqqpKnz59stZaa+X666/PaaedVq8zsnTv3j3du3dPsVjME088kauuuirvvfdedthhhxx44IH1FjdJzjzzzJx++umprq7O8ccfn3POOade402YMCG33nprisVi3c8faIhZwW644YYMGzYsLVq0yMyZM3P44Ydnr732qteYAwYMyL777pu//OUvWWuttXL22Wfnd7/7Xb3GTBb9ldzJJ5+ciRMnZpVVVsnZZ5+de++9t262yvpyyCGH5IYbbsjWW2+d7bbbrt5n6y0u/uu0ZNEsCz/+8Y/z29/+tsH+eqtt27ZZccUVM2vWrGy++ea57LLLGiRu8+bN8+ijj6ZYLOanP/1pTjjhhOyxxx71Fm9Zt0ro1KlTvcX9wNSpU7Nw4cI0adIkCxcuzLRp05Is+7axX4Ta2tp63f5/smDBgtx7771Za621Mnny5EydOrVB4u6yyy7p379/unXrVvfcscceW68xjz322Pz973/P22+/nR49etT7jFEf+OY3v5mDDz44PXr0yCuvvJIddtihQeKefvrp+ec//5k5c+Zk7ty56dKlS4PMNPfQQw/llltuyYIFC1IsFjN16tTcfffd9RLrscceW+ravs466+TCCy/MYYcdlmOOOaZeYi7pySefzOmnn56qqqpMnz49P/3pT7P11lvXW7y5c+dmzTXXXOq5r33ta1mwYEG9xVzS008/nXPPPbdBZ9br0qVLVl999XqNsaS33nrrY9e3Pn361Nsx/FEtWrRIoVDI7Nmz065duwbbt506dVpqdsiG0rRp0ySL2t2kSZPMmjWr3mNWVFSkTZs2KRQKadq0aVq0aFGv8X74wx9m+vTp2XvvvXPPPffkxBNPTM+ePes15pJKcb1NkunTp2f48OH505/+lKqqqpxxxhlZuHBhjjnmmNx0001feLzrrrsuhx56aC6++OKstNJKX/j2l6VYLGbKlClp27Ztpk+fnpqamgaJWygUMmnSpHTo0CGFQqGuv1rfVlpppXznO9/JhAkT0qFDh1xwwQUNckvphjx3lxzblWKWjnXWWScvvPDCUrcpbdKkSb3Fa9asWd378QdatGhR7++PH9hoo43y/PPPp6KiIpdcckl+8IMfZMstt6yXWJWVlWnevPlSz7Vs2bJebx+dfDjrclVVVa6++up079697tiqz5myPhi/du7cOS+++GJ69OiRUaNG1fstwks5w111dXWGDRuWhx9+OJtttlluueWWLFy4MMcdd1yGDRtWb3FL0adJGnasucoqq2SfffbJXnvttdQtwSdOnFhvMZPS98+bNGmSv/3tb6mtrc0///nPen0/ThbNsv3B+8IVV1yRvffeOz//+c8b7HpUXHw3miRp3LhxGjduXO8x27RpU3ferL766pkzZ069x0xK95lJ27ZtG+SzzSXV1NRk8uTJSRbdFnbJc7g+DRkyJPfcc0969OiR6667rkFmHE2SAw88MPfcc0/dHZYmTpyYo48+ut7jzps3r+729u+9916DfM7bu3fv/O1vf1tqvNcQtxkeMGBAvcf4T1ZfffXMmzevQe60t6SGPIc++Nzvvffeq5uBeaeddlrqrnT1odSfXSSlGXslDf/9SLdu3XLZZZfl2GOPTePGjXP55Zc3yJgaYHmmIHI58UmdnIbo2O6xxx6588478+6772bzzTfP2muvXe8x+/btm6222iqvvfZa1lxzzayzzjr1HvMDDV0kuO666zb4bZCSZNSoUbnnnnvy6KOPZv3110+fPn3yy1/+skFiFwqFbLLJJnn//ffzxz/+Mbfffnu9F0SuscYaOeecc7L++uvnwQcfzNe+9rV6jbfHHnvU3Qbjg58nT56c22+/vUEKIguFQt2XCC1btvzYlwz1Yfr06fnmN7+Z3//+9xk8eHCD3E4lSXr06LHUh8sLFiyouy17fdpll13qfv7Wt75V77fL+eBWrL/97W/Tpk2bXHjhhfnhD3+YF154oV7jfqCqqioPPvhg3S0DPhiI17eLL744P//5z3Puuedm6NChOfHEE+u1ILJv375ZbbXV6o6hD4rVC4VCNt1003qL+4GDDz44e+yxR9Zee+2MHTs2/fr1y9VXX10vhflTp07NY489Vlc4tuS1riFuQdivX78MHz48p512WoYMGZITTzyx3mMm/8/en8fVnP////jtpJX2ElEqiQiDbA1ChRgiFTVZhhKyF0WRkhJJWUNjK6XNOsU09ixjCmOkYVKikjZtSlrP749+z+frZJnP6/t+eTyeqef1nzmduVzcHi3nnOfz8bjdb7fmar4JEyZQrfDctWsXCgoKkJWVBQkJCRw+fBi7du0iruvs7Izx48cjOzsbM2bMgL6+PnFNAHjx4gUSExPh5eWFNWvWYNWqVVR09+/fj02bNiE6OhojRozAnTt3iGl97jBKTEyM+KE2Q0hICKKiotClSxcUFhZi+fLlRA2RX/q+aJmpQ0JCcPLkSaxYsQJLliyBnZ0dcUOktLQ0HB0d0bdvX3Zj1MXFhZjelw78aG3KGhgY4MiRI1BTU8OaNWvQ0NBARbe+vh7Tpk1jr80FAgGCgoKI62poaMDKygqbNm3Cvn372LogkvTo0QNBQUEoLy/H4cOHiR8WMYfKHz58QFNTE/UNfi4+bwHA2toaFhYWCA4OZmt/geb7XxLIyMjAx8cH+fn51A2Ry5Ytg5WVFRQVFVFZWQkvLy8quiNGjMCcOXMQFBQEf39/TJw4kYqun58f/Pz8oK+vj6dPn8LHx4dKlRnN1+7Dhw/Z6/Dy8vIW1+Qk96UYUlJScO3aNfZr0lWaEhISKC0thbKyMvtcaWkpNXPv5s2b4enpib1792LNmjUIDAwkZoj80nsw6WsppjpUTk4Or169wqtXr9j/R/Kez9zcnK0g/OOPPyAhIYH6+nrie1ObNm2Ci4sL8vPzERwcjPfv36OoqAiRkZFEdQHA09MTs2fPxooVK1oMe5AOGuDimgbg5l5z37597AAcjXpjrq/PfX19sX37dpSVleHo0aPw9vYmqid6z8fcE9DE0NAQK1euhKGhIR48eIDBgwcT1+zatSvi4+MhIyODoKAgVFVVEdcE6O+ZMPtPdXV1cHBwQL9+/ajc4wLNlbR2dnYoLi7G7Nmz4enpSVSPISEhAZGRkRAXF0d9fT1sbW2pGCJXrlwJbW1tZGRkQEpKipp5btWqVbC1tYWcnByqqqrg6+tLXPPt27fw9/dvUZlN49q8X79+CAsLQ3FxMcaNG0ft7PjNmzcYP348OzhL6/tdvXo1J6+huLg4DBw4EH/++Sfxv2Ou9y64hIvzET09PezevRseHh4t7sN4eHh42iu8IbKVkJub+8nBuVAoRF5eHnHtzZs3Q01NDXfv3kX//v3h7u6OsLAwopobNmxgHycnJ0NCQgJdu3aFvb09FBQUiOlyaRKkyQ8//MD+d8eOHeyG5KtXr4imVtXX1yM5ORkJCQl4+fIlTExM4OnpSSUpa+3atTAyMkK/fv2QnZ2NS5cuET1sFU0/efz4MU6ePIk7d+7A2tqamKYoPXr0QEBAAIYOHYr79++jR48exDXr6+tx9OhRGBgYIDMzk9pU+qlTp3D8+HF28lJcXBy//fYbcd3o6GhER0e3SO67ePEiMb2ffvoJpqamrPFSUlISR44cwZUrV4hpirJ161bk5OTA1dUVR48ehY+PDxVdKSkpqKioQFxcHJ07dyaelHj69GkkJCQgPT0dI0eOxLRp06CpqUlUUxQbGxuYmZkhJycHPXr0gJKSEhobG4mYrAwMDNjDAwMDA9ZYLCUlRcUQOXHiRJiamgIARo0aRe3gRkFBAU5OTlS0GB48eIDIyEjMnTsXlpaWOHXqFBXd58+f48OHD+jWrRu2bdtGNPVGFK6S5pSUlDB48GBER0dj5syZRJNYvrQ593HiNyk6dOjAGm+6dOlC/HD547RrAGzaAQ1oJ+sBwNixY4lriPLhwwe8fPnyk78hWiklLi4uqK6uhpSUFJKTk/Hdd99R0V20aBEVnY8JCAhAdXU1OnXqhP79+6Nz587ENX18fBAXFwdDQ0N07NiR+CHVwYMHUVBQgPj4eNjY2OD9+/dITk7G6NGjqSSzcPF5CwBJSUkQCoUQCoW4f/8+Bg4cCElJSWKH+jk5Oejfvz+Rf/v/xfjx46Gvrw8JCQnk5+dTu5YyMzNjf579+/fHo0ePqOgKhULWcNO3b182RYo0mzdvxunTp2FoaAgZGRmir10ah9f/xoULFyAUClFaWgpFRUXigx7Ozs5wcHDAjBkzoKmpiTdv3iA+Ph7r1q0jqssgLi4OPT091NfXY9CgQUSNmJmZmXB1dW3xnFAoRFZWFjFNANi2bRuA5kNt0WES0oPZosZamnCZcHfy5Ek8ffoUaWlp7HPDhg2Dvb09UV3Ra5oBAwZAVVWVqB7ztxQUFMT+XJ89e4aLFy8SN1YlJycjOTkZ/v7+WLBgAfF9qc9dnwuFQmrX50lJSfD29iZ6FiKKUChk2xakpaXZxwDZtGAGd3d33LhxA1lZWbCysqJyP7Zlyxa8efMG5ubmOHv2LLVzINp7JszZy8dnMDTeG6WlpZGUlITS0lIoKSkhNTWVuCbATeIow5YtW7Bhwwb4+fkR/wxgkJeXx9WrV9lBk5SUFOKazBkbbTw8PGBsbIzU1FSoqqrC09OTSBPAx9AY3PwcgwcPbvEays3NJa65c+dOHD16FL/99ht0dXURHBxMVI+rvQvRfU4uWv6A/zRXAqASKCB65lNdXY3Jkyeze6w0BvB4eHh4WiO8IbKVsHLlys8+v2LFCuLaOTk58PPzw/3792FiYoLDhw8T16ytrYWmpiaGDh2Kv/76C2lpaVBWVoa7uzsOHjxIRJMrk+Du3btbfF1ZWQkxMTGiaXPM1Mfvv/+Oe/fuAfhPHS/JTdHvv/8eampq+OGHHzBz5kwIBAK8fv0ar1+/Jm6+KSwshJ2dHYDmg9e5c+cS1aurq0NiYiIiIyMhKSmJqqoqXL16lVoloL+/P2JiYnD37l3o6upSqRJwd3fHlStXsHTpUvzyyy/EJ5cZ4uLiEBERgdDQUJibm+PEiRNUdMPDw3H48GFqG5MAPmvMMzMzo6K9a9cuNnVm/fr1cHNzw/Dhw4nrysrKYsGCBfjxxx8RGRnZIumHBAYGBjAwMIBQKMS9e/cQGhqKkpISmJiYEE+yBYCnT58iJiYGtbW17HPMIdbXZtGiRdixYwc0NDQwadIk1sgtOpRAksDAQGhqaiI/Px/p6elQVVXF9u3biesqKSnBy8urxUQ86U2OxsZG1NbWQiAQoLGxkVpFEM3UG1G4SpqTkJBAamoqGhoacOvWLTapmQSiCU6i0KoNlZWVRUREBIYNG4bU1FTin0WiydeiTJ06laguA+1kPaD5e46JiUFmZia0tbXZ60hSSElJYdOmTZ99niSfO9QGgEePHhE/1Aaa0x3279+PrKwsaGtrU6mcB5oN45s3b8a7d+/YZObx48cT0RLdVNbU1GSv51JSUojfA3Xt2hXLly/HsmXLcOvWLcTHx8PLyws3btwgqgtw83kLNB/e0Ly+WLlyJRQVFTFr1ixMnDiRmkkPALy8vNC1a1c4Ozvj4MGDuHDhAjZu3EhM7/79+8jMzMTx48exYMECAM3pdpGRkUhISCCmyyAuLo7r169j6NChSE1NpWLOAIAlS5bg6NGjVLRevHjBpuolJiZi6tSp7F4NDf744w94eHhATk4OlZWV8PX1JZpAPXToUOzZswfnz5/HjRs3oKGhgX379lGr8xQIBHB1dYWxsTEuXrxINP3mSyYb0veYCQkJuHbtGv744w92/6+pqQkZGRmYN28eMd3Zs2d/8e+WZJoSlwl3q1atwrt371hDIumWiQMHDsDZ2RkuLi6f/KxJmja6du0K4D+1mjShXW/8petzWnu7DQ0NWLBgAXR0dDBr1iyMGDGCqN7r169hbm4OoPmcwNzcnP0MIpkWzHDt2jWkpaVh1apVcHBwQIcOHYhdK1+/fh3jx49HXFwc+5ykpCTu37/fov6XFLT3TCwtLQE0G/VEE8Xd3NwwY8YMIppcXzdykTjKUFtbi5qaGtb0ShIuf869e/fGo0ePWtTt0rg+Ly8vh7W1NS5cuIAhQ4YQH0xm9kyio6M/+bylsWfi6uqKPXv2QFlZGdHR0Th27BiSkpKIaBUUFKBr166oqqrCrFmz2M+AwsJC4qE2onsXycnJVPYuRPc5v7TvSRrmc04oFKKiogKamppEjca86ZGHh4fnU3hDZCuBMetxQWNjI0pLSyEQCFBVVUXlEL+0tJRNxBwzZgwWLlyI1atXE52o4sok+ObNGyxcuBBxcXG4fv06vL29IScnB3d3d5iYmBDRjIiIIPLv/r8wNTWFQCBAbm7uJ5NMNNLIsrOzoaOjg1evXhGvJTIxMcHUqVOxc+dOaGtrw9HRkdqGGdCcJqSiosJO9yQkJBDb4GBulJSUlGBjY4O3b9/i+++/J6L1OZSUlKCmpobq6mqMGDECe/bsoaLbp08fqKurU6tH/TiZSxSSh8uRkZEIDQ1FeXl5i+RNGhuEQLNpPCcnB7169UJGRgbxilQGgUCAwYMH4+3btzh37hzi4uKoGCLXr1+POXPmsIcMJPH09MSKFStQXl4OJycnnD17FsrKynB0dCT2fiHKgwcPsG7dOsydOxcRERGYP38+cU0AbLVJSUkJFT0AmD9/PmbOnInS0lLY2Njgp59+oqJLM/VGFBcXF1RVVUFaWho3b96kljTn4+ODFy9eYOnSpdi9e/cXB4q+Bk+ePCH2b/83BAYG4sCBAwgODoauri78/f2J6k2cOJGtNBbl3LlzRHUZaKZzMXh5eUFeXh6jRo1CSkoKNm7ciB07dhDT4+r6/EuH2rTMNx4eHhg2bBgsLCyQkpKC9evXExuAE2Xr1q3Ytm0bNm7cCGtrazg6OhIzRP5blSPJe6B//vmHrQ8TCAQwNjaGsbExtdctF5+3AP3ri3PnziE9PR2nT5/G3r17YWJiglmzZrHfP0mePn2KLVu2AAA2btxIPIFGXl4eJSUlqKurYw+LBAIBtTQ/Pz8/bN++Hbt27ULPnj2ppSnKycnh6tWr0NbWZvfDSB0IiiYI0jKmixISEoKoqCh06dIFhYWFWL58OVFDJNA8TMoMZuXk5FBrmgCA4OBgpKWlYezYsbh37x7R9Jvhw4fj2bNn0NfXR11dHeLi4iApKUm8TnnMmDHo3LkzysvL2X0DMTEx4i0IH7ccMRQUFBDV5TLhrqysDFFRUUQ1RGH2jGnsU4giEAhw+/ZtKunaH0O73vhz1+f19fVUWmkAwMHBAQ4ODnj8+DGOHDmCTZs2EdXmKtmVYe/evfj5558BNH8eLVq0iNi1cnl5OQBwYn4BWu6Z0Ejn52Jvl+vrRi4SRwHA3t4ex48fx6hRozB27FgYGhoS1ePy55yamtrCrEbLPA2ATdguKCggfl7N9Z6JkZER1q1bh3fv3kFOTg6xsbHEtI4dO4YNGzbAy8uL/f5onJGLIhAIMHbsWIwdOxalpaVEtURb/oDmwVkJCQloa2sT1RVF1KD4+vVr7Nu3j6heXV0dTp06hXnz5qGoqAh+fn6QlJSEu7s7J9d2PDw8PK0B3hDZSjA3N2enxD++ECF9kbl69WrY2dmhuLgYs2fPhoeHB1E9AKiqqkJWVhZ0dXWRlZWF9+/fo6ysjOhEFVeHkMHBwQgICICEhARCQkIQFhYGLS0tODo6EjNE/vXXX/Dx8YGUlBRcXV0xdOhQAMCyZcuwf/9+IppAc43L5yBdgQs0H7auXr0ab9++hbS0NDsZSYp58+YhISEBr1+/hrW1NbUKTYZly5ahe/fuLSbTSSF6oyQKrRslOTk5XLlyBQKBANHR0cRvlBhGjhwJMzMzaGpqUrkxfPHiBa5fvw4LCwtiGp/D3t4e9vb2OHjwIJYsWUJVG2g+VDh48CDKysowadIk1NTUEN0orK+vR3JyMhISEvDy5UuYmJjA09OT+BQkg6qqKjXTp7i4OGteDg8PZ2/2O3bsSEW/qakJjx8/hoaGBurq6qi9dmfOnElFR5TJkydj0KBBKC4uhqqqKpV0O4Bu6o0osbGxyMzMhIeHByIjI/Hu3TsqJtsjR45g1qxZ6NWrF/bu3UtU6982qD7eUCOBt7c31bqeFStWICwsDD169ADQfO3m4+ODtLQ0Kr9bmulcDK9evUJkZCSA5jRm0ofNv/76K7Zt2wZpaWkEBgZSq74dM2YMACAtLY1aWogoZWVlbHJ73759iSUdfA4tLS0IBAIoKysTrWEXTXrOyMhAZmYmdHR00LdvX2KaQHPi89y5c9n7npqaGnh7e+PVq1dUfrfLly9HUVERGhoaIBQKUVRURFwT4Ob6gkkYr6urw5UrV7B9+3bU1tbiyJEjRHWFQiHKysqgpKSEyspK4oMPvXv3Ru/evWFjY4MuXboAaB7wJJ3gztC9e3csX76cfQ3RShEsLS3F8ePH2a9p3efSOmQVpUOHDuzvtkuXLsRTipOSkrBr1y7Ex8dDTk4OJSUl2LBhA9atW0elCUFSUhIPHz5EUlISxo0bh4qKCigqKhLROnbsGC5evIhTp05hx44dyM/PR7du3eDv70802bW0tBRqamqfpNyRTqz6+PV57949REZG4uHDh7hz5w4x3c8l3DGQ3j/v1q0b1fdEfX19AIC2tjbbNvTzzz8Tb8ThatAD+LTemHSFpyhFRUWIjo7G6dOnoa+vTyW84sOHD0hKSsK5c+cgFAqJDvwBzanXzJD5zZs3qRnIGMTFxaGiogKgea+XpMmJuT7Ozs7mpAb3zZs3SEhIYNth/v77b6L7CFzs7X7uuhEA8Xpwhry8PGRlZaGmpgZpaWlIS0ujslczadIkAM3tIZMnTybaAge0/DmXlpaib9++uHLlCpWwil9++YW4xufYuHEjPDw8kJWVhZUrVxJvKeNqz4Q5M7WyssL79+/x+++/w8/Pj5ge8J/WqIiICJSVlSE3NxcaGhpsmBAp/u36gWSi4Z07d+Dp6YnLly8jPj4eR44cgbKyMmxsbKidz4jSvXt3vHjxgqiGr68vOnbsiKamJnh7e2PAgAHQ09ODt7c3UW8ADw8PT2uGN0S2EpgJvfr6ekhISLDP06jlGz58OJKSklBaWgolJSUqm7JeXl5Yt24dioqKWPPaxYsXid6wcWUSFAqF0NfXR2FhIWpqamBgYAAARG/6t23bhqCgIDQ0NMDNzQ2urq4YPXo0KisriWkCzXUUW7Zsgbi4ONasWYMpU6YAABwdHYkfKHz33Xfw9fXFyZMncefOHbx9+5aonpOTE5ycnJCSkoK4uDg8efIEgYGBmD59+mcTlr42QqGQWM3ux4jeKHHB1q1bkZubC1dXVxw9epRaVXdMTAxCQkIgJydHRW/Dhg148eIFjI2NqZkkRJkzZw5CQkJQVFSEcePGoU+fPlSSbzZt2oQFCxbgwIEDGDp0KNavX090EvL777+HmpoafvjhB9Y49/r1a7x+/ZpKkm337t1x+PBh9O3bl/28JaUr+nkumpZBOkGXYfr06fD19YW/vz8CAwOJVraJsmbNGggEAjQ1NSEvLw9aWlo4deoUUc19+/ahqqoK69evx8qVK9G/f384OTkR1QT+k3pjbGyMP/74g9qB0alTp9gqvEOHDmHOnDlUzDdDhgxBYGAgqqurMXPmTEyZMoVYOjMzcAAAx48fp5b6yVBXV4dnz55BR0eHfS2TTL3x8/ODs7Mzjhw5gvfv32P16tUYNmwY4uPjiWmKQjOdi4GpuZKRkcGHDx+IG42OHz+OCxcuoLKyEn5+flRSEoH/pIVUVFRwkgRdW1uL4uJidO7cGSUlJdQ+gxQUFBAdHY2amhokJiZCXl6euGZERAQSEhIwcOBAHD16FJMnT4aDgwNRPU9PT6SmpmLWrFnw9PTEhAkTiCfKMnh4eODRo0eoqanBhw8foKmpSfQajoGr6wug2eCbl5eHkpISKsM0y5Ytg5WVFRQUFPDu3btPBtRIkZSUBGlpaVRWVuLMmTMYM2YMe09IkvDwcCQmJlJ7DTFwdZ/LBbKysoiIiMCwYcOQmpoKBQUFonpHjx5FTEwMe089ZMgQREVFYenSpVQMkR4eHjA2NkZqaipUVVXh6emJkydPEtFKTk5mqxYTEhKQlJQEBQUF4gMXTMLPx0O6NIy979+/x9mzZ3Hq1CkUFxdj06ZNxI1HpCuFPwdzv15XV4dff/21hamWRi2hu7s7Fi9ejKioKEyaNAn+/v5E37e+tNdIevDhypUrMDMzg7y8PPbv3w9JSUkqg4YpKSk4efIknj59CjExMURHR1MzvVpYWGDSpEnw9vamsv9WVlbGPj5y5Ah1Q+TAgQPh6uqKQYMG4fHjxy1qeElRX19P9b6aYdWqVTAyMqL2t8Rw8+ZN6sPu169fx7Fjx9ghKQkJCSpDcK6urhgzZkyLvRsapKamwsfHB42NjTA3N0e3bt2oGKv8/PxgZGSEvn37Ijs7G5cuXSL+mTt37txPzoppDA1169atRZPWgwcPiOpxtWfChCQBYK/jmOdID3lcunQJISEh0NXVxfPnz7F8+XJMnz6dmJ6hoSF2795N7N//EkeOHEFsbCwkJCQQFhaGY8eOQV1dHXPnzqVmiHRxcWF/z0VFRexgACny8/Nx5MgR1NbW4sGDB9izZw8kJCSoD6Hz8PDwtCZ4Q2Qrobi4GFVVVXB3d8eOHTsgFArR1NQEd3d3YgeRn7ugZSB9YTtw4EB4e3u3MK8tW7aMqCZXJkHm0O/WrVswMjIC0LyJRrImSEJCgj2gOXz4MBYuXIjOnTsTN7uGhobi7NmzEAqFWLVqFWpra2FpaUk0PbGurg6JiYmIjIyEpKQkqqqqcPXqVWr11cOHD8fw4cNRWVmJ8+fPw83NjWhNHTM5pqmpiT///JM12ALkN3TOnTuHw4cPs9OtAPkJfACQkZHBw4cPkZmZCW1tbQwePJi4JtCcmDFgwADitQyibN++HTU1NQD+87umsVEH/OewKCUlhfhhkSi1tbUwMjJCaGgoevbsSTylxNTUFAKBALm5ucjNzWX/nqWkpKgYIuvr65GdnY3s7Gz2OVK6mZmZcHV1hVAobPGYqR0hjb29PSwsLJCfn481a9ZQS6YU3TSrrKykYh64du0azpw5AwDYs2cPbG1tqRgixcTE8O7dO5w/fx5CoRB//fUXFi9eTEWXea1KSEhQSzgyNzeHubk5ioqKsG3bNvj7++P+/ftEtEQPrxMTE6lX1b18+RLOzs7s16Q3RIcOHYpNmzZh4cKFqKurg6enJ8aNG0dM72O4SOeaN28epk+fDj09PWRmZmLFihVE9SQlJaGgoAAFBQX2s54GXCdBr1q1Cra2tpCVlUV1dTW1Clx/f38cPHgQSkpKePLkCRWTYEJCAiIjIyEuLo76+nrY2toSNXN16tQJISEhWLx4Mezs7ODj44NZs2YR0/uYFy9eIDExEV5eXlizZg1WrVpFRdfe3h6TJ09Gbm4uli1bRiztjaGmpgZJSUk4e/YsKisrYW1tjZ9//pmKyXb8+PEwNjZGWVkZVFRUqH3eJiYmIiIiAo6OjkhMTCReSy6qS/M1xGBiYtLiZysnJ0fsnp45EBO9PmegkWAVGBiIAwcOIDg4GLq6usTfGyUlJT95jaqoqBC/52MoLy+HtbU1Lly4gCFDhhDdmxITE0OHDh2Qnp4OTU1N1mxKuk3kS8Y40k0tvr6+uHfvHszMzLB//374+vpi6tSpRDUBID09HR8+fMC0adPYvSHSP2PG9PhxOiSt++qGhgYMGzYMBw8exA8//ECttnvPnj2IiopCfX09Pnz4AG1t7X9Nj/xf2LlzJ169eoVx48bB19cXMjIy6NKlC7y9vbFjxw4imkBzu0TPnj1ha2uLkSNHwsnJiYqBraGhAeLi4jh79iwbjEF7D5B20xHQnPp29epVvHjxAubm5jA1NSWu+eLFC6r31QydOnXCmjVriOt8jIKCAk6cOAEdHR12P5v0XmdsbCwiIiIQGhoKc3NznDhxgqgeg7S0NJVEyI8JCQnByZMnsWLFCixZsgR2dnZUjFWFhYWws7MDACxatIh4WjAA+Pj4AGh+v0hPT8ezZ8+IawLNQ2GHDx9Ghw4dsHv3bty+fRtnz54lpsfVngkTkgT8pxlAQUEBHTp0IK59/PhxnDlzBp06dUJVVRXmz59P1BApasiniUAggJqaGnJzcyEhIcEOH9D4GTOI7idLSUmhf//+RPWY+9qHDx9iwIAB7HWG6JkuDw8PT3uDN0S2Ev766y+cOHEC2dnZbM2JmJgY0RsW5oJ2//79MDU1haGhIR4/fozr168T0+TSvMaVSdDIyAi2trYoKChAaGgocnJy4O3tjcmTJxPT7NSpE8LDw2Fra4vOnTtj586dWL16NfENUQkJCXaz+8CBA5g/fz7U1dWJ/oxNTEwwdepU7Ny5E9ra2nB0dKRmhhRFXl4ec+fOJX4zykyJCYVC3Lt3j32exoZOWFgYQkNDqU+3btq0CfLy8hg1ahRSUlKwceNGohuiDHV1daxRgvkbJnlIlZ2dje3bt0NDQwOTJk1iN3U2bNhAJXmN5mGRKJKSkrh16xaamprw6NEj4pu/Tk5O2LFjBzQ0NDBx4kTWAEM69YbZ8GY+e2kQEhLCPha9+aZl7EpKSkJoaCg7NS0QCFpsRNNATk4OOTk5xHUEAgHq6uogKSmJ+vp6aq+flStXQltbGxkZGZCSkqJWmW1qaooff/wRAwcORHp6OkxMTKjo5ufn4+zZs0hKSoKBgQHCwsKo6HJRaclUE5WXl0NBQYHKGkaMGIGNGzciJCQEhoaGxPVE4SKdy8LCAsbGxmxFkJKSEjVtLg4g58yZg4sXL7a4H6BxfTFq1ChcvXoVpaWlxGuYRAkPD8fatWvZr4OCgloYj0ggFAohLt68xSIhIdGi+YEEZWVlcHd3h6SkJI4cOQJ/f38IhULMnj2bqC5Dp06dIBAI8P79eygrK1Orx4uKisKJEyfQq1cvZGZmwtnZmejhjZmZGUxMTODq6ko9xf3q1ausGUUoFKK8vJxKdZ1AIEBxcTFUVVUhEAioNJcA9F9DDL/++iur/+TJE/ZrEnBxTQ4ABQUF6Nq1K0pKSloYp0tLS4mmRAoEAnz48KHFHk1NTQ219wvgP6a1goIC4sOO2dnZOHPmDHtt/Pz5c2oDltHR0VQTuh48eAADAwN899130NTUpHa9fOHCBWRkZODChQs4fPgwhg0bBgsLC6LpehkZGSgqKkJgYCDc3NzYEIOgoCCcP3+emC5DfX09tm3bhqFDh+LevXvEU80ZkpOTkZycDH9/fyxYsIDoXkZ6ejr793vz5k3cuHEDMjIyrPmHFAMGDMCff/6J5ORkdOnShdrfsbu7O4KCgjBt2rQWCa809nZF9ytEH9MwYlZUVODDhw9QU1NDZWUlDh06RHygMyEhgei//yX09PSQmJjYoh2GRrq4kpISnj171sK4RtoQqaSkBDU1NVRXV2PEiBFsLTspmAFzVVVVJCQkoF+/flR/xmJiYlBUVIRAIICUlBQ6depEXJMhOzsbOjo6yMnJodK80LNnT/axrq4uTp8+TVwTAObPnw9nZ2dUVlZi9OjRVFoIgOZr84SEBPZaqqioiMrQ+R9//AEPDw/IycmhsrISvr6+GDVqFFFNgUDA/u3KysoSH1bKzc3Frl27Pvv/XFxciOk2NDSgoaEBN27cYN8LKysrqQwpNzY2orGxEeHh4QgODoZQKIRQKMSCBQuIDoB37NgRMTExSEpKwtSpU9HU1ITTp09TP9Pl4eHhaU3whshWgpmZGczMzHDz5k1qdQXMBW1JSQlbbTxhwgSiB5Jcmte4Mgk6OTnB1NQUysrKUFJSQk5ODuzs7DBhwgRimjt37sSxY8dYc0afPn2wd+/eL150fi26d++Obdu2YdWqVZCVlcW+ffvg4OBANIVz3rx5SEhIwOvXr2Ftbc3JATNNPp4cKy0thaKiIpWpJk1NTSoVLh/z6tUrREZGAmh+r6R1cETjhlcUDw8PLF++HBUVFXBycsLZs2ehrKwMR0dHKoYFgO5hEbPx6evri+3bt6OsrIxKJbqnpydWrFiB8vJyLF68mNrPmdnw/rgOg+SG9/Dhw4n8u/8tx44dQ2xsLBwcHODs7AwrKysqhsjZs2ezhwqlpaVsOjNJbG1tMW3aNPTu3RsvXryAo6MjcU2GLVu2YMOGDfDz84O9vT0VTWdnZ4wfPx7Z2dmYMWMG9PX1qeiuWLECNjY2iIqKgqysLBVNrqBdwyT6usnJycH06dOhpqYGAGw9OknGjBmD0tJSKCkpoby8HJKSklBVVcXmzZu/+kbwgQMH4Ozs3KK2hoHk4AOzASwUCj/ZDCa5Aczg7OwMNTU1dhOU9IHvli1b4OXlxf5tiULybyouLg7x8fHIyspCcnIygObE/vr6euKGSENDQ6xcuRKGhoZ48OAB8VRzGxsbODg4sGaBU6dOYcOGDbhz5w7xg0gAMDAwwJEjR6CmpoY1a9ZQM2jExsbiwoULkJKSQk1NDebMmUPUEJmUlPTZz5zXr1+je/fuxHSB5uHVTZs2ITo6GiNGjMDdu3eJ6jGMGDECc+bMQVBQEPz9/TFx4kQqurRfQwyiJhBDQ0Oi+yZcXZ8fO3YMGzZs+KRemXQi87x587Bo0SLMnz8fmpqaKCgowM8//4w5c+YQ0wSA06dPw8rKCp6envDw8EBWVhZWrlyJzZs3E9NctWoV3Nzc0L17d7i4uCAlJQXr1q2jVg9IO6Hr3LlzePjwIeLi4hAQEMA2EZCulwSA3r17s0MPqampCAoKQkFBATHDRGVlJRITE/H27VvWXCUQCPDjjz8S0fuYgIAA3LlzBzY2Nrhy5QoCAwOp6CoqKkJSUhLV1dXQ0tIiah5g9jQfP34MPT09dtCPtHnax8cHRUVFuHz5MjZt2oTnz58jKioKU6ZMIZpAzdxzhISEtBi2+OOPP4hpAs3XLubm5gCa96PMzc2J70uJwsVAJ1eVv0+fPsXTp0/Zr2k0IAAtK+//+ecfdj+dJHJycrhy5QoEAgGio6NRWlpKVE+0BUa0IYbWz7hHjx4ICgpCeXk5Dh8+jG7duhHXBJrPDVavXo23b99CTU2NysC96M+3uLiYaOMd8B+zq46ODoYPH4579+7BwsICeXl5VMyuXA2dh4SEICoqCl26dEFhYSGWL19O3BDZo0cPBAQEYOjQobh//z569OhBVE9aWprK7/BjLC0tMWXKFDQ2NuL48ePIyMjA2rVrMW/ePOLap0+fxsGDB1FSUsJ+3nbo0IH4ALq3tzeOHDkCU1NTWFpa4t69e7h27RrVkA4eHh6e1gZviGxlqKmpwdvbu0V8seiNDCni4uIwcOBA/Pnnn0Qv9Lg0r3FlEszOzoaYmBjKy8tRXl4OAOjVqxc70UUCWVnZT2r/evXqhQMHDhDRY/D398eFCxfYjQZ1dXWEh4fj0KFDxDSdnJzg5OSElJQUxMXF4cmTJwgMDMT06dPRu3dvYrpcw8XkmLS0NBwdHVtMt9I4wK+trUVNTQ1kZGTw4cMHaoet3bp1Q1JSUotNX5IHWOLi4uzvMDw8HNra2gBArWZ448aN8PDwwNOnT7Fy5UrixsQ7d+5g8eLF6Nq1K4KDg4lqiSIuLo7vv/8eAN2fM7PhvWrVKqKH9q0JMTExSEpKQiAQQCAQUNtIEv1cl5KSgqqqKnFNGxsbmJqaIjc3F5qamlRT0Jj3SCaliyRxcXGwsbFBUFAQ+znw7NkzXLx4kcrnwenTp3Hjxg1ER0dDW1sbZmZmxLREDYKZmZktzPg0DIK0a5iCgoJw+/ZtjBw5EhISEnjz5g0yMjJgbGxMTFOUYcOGYfny5ejZsydycnKwb98+LFu2DOvWrfvq1zdMahPtGvSVK1d+9jEthEIhdu7cSU2PMcCTvtf6mOnTp8PIyAiHDh1i667ExMSgoqJCXNvd3R03btxAVlYWrKysiA86MinMu3fvRllZGbp27Yq1a9cSbXwQZcaMGVBTU4O0tDSSk5OppSeqqKiwxglpaWnildnOzs7s4er27dvh7u4OoDldnPShq5KSEgYPHozo6GjMnDkTZ86cIarHsGbNGqxZswYVFRVYu3Yt8dQoxqju7u6Oc+fO4e3bt5g5cybGjRtHVJdB9LqmuLiYWqIfTZg0fNEB6I/rf0lgZmYGFRUVxMbGoqioCN27d4erqysGDRpEVPf8+fOwsrJCnz59Whzmk0RRURFxcXHs14MGDcKVK1eoJZ3STugCgCFDhmDIkCGoqqrCL7/8gnXr1gEAlfeqqqoqXL58GQkJCaipqYGFhQUxraFDh2Lo0KFIT0+HgYEBMZ0voampCaD5fEBbWxtdunShotu1a1fEx8dDRkYGO3fuRFVVFTGtDh06sJWojAn/7t27kJeXJ6YJAJGRkThy5AjExcWxceNGdO/eHfHx8Zg+fTpu3rxJTPf+/fvIzMzE8ePHsWDBAgDNAzyRkZFEEw1Fh+y5gvZAJ1eVvxEREXj37h1ev34NTU1NaimCjY2N+O233xAZGYmSkhIqVc5bt25FTk4OXF1dqQy6R0REoLGxkb0fqKqqgrS0NJsyTprNmzfj9OnTMDQ0hIyMDHx9fanofvfdd1RSiUUpLi5mH0tKSrZoIiKBqNlV9DlaZleAm6HzDh06sJ/tXbp0IZ7WCDS/buPi4nD37l3o6uoSHx5VVVWFpaUlUY3PcePGDZw5cwYdO3aEmJgYioqKEBAQgH79+hHXnjVrFmbNmoX4+HhYW1sT12NQVlZmr8mB5gZLGmERPDw8PK0Z3hDZyli/fj3mzJmDrl27UtPcuXMnjh49it9++w26urpEjSlcmte4Mgl+7kIeIDu19m+plyQPM8TFxTFz5swWz6mqqsLT05OYJsPw4cMxfPhwVFZW4vz583Bzc8O5c+eI63IFF5NjtNJrP2bevHlsdXVmZiY1E4GrqyvGjBlDxUwFtExqEn2dkq7AEK3qdnV1xfLly/Hq1StkZGQQvTksLy/H7du3P/v/SNa5cPVzZoiLi2s3hsihQ4fCxcUFhYWF8PLywoABA4jqMWa96OjoTxIASJv1nj59ipiYGGoDLVVVVZCVlYW9vT2OHz+OUaNGYezYscSnTJnrU9HaHJoEBQXh1atXGDJkCM6dO4f79+9j/fr1xLS4NAjSrmE6d+4cMjIyMH36dMjIyEAoFOL48eMoKyvDsmXLiGoDzcnEzN9Vjx498ObNG2hpaRFJwNbT00NdXV2L2pqmpiY4OTkR3WS3tLSEUChEamoq8vPzoa6ujuHDh1Or5uvTpw/++usv9O3bl32O5H0Bc/30/v17VFVVQUxMDLt27cKSJUuIpupJSkpCQ0MDmzdvxtmzZ/HmzRuMGDECUlJSxM3qubm5bH1ZRkYGMjIysGjRImJ6mZmZCAsLg62tLfr374/8/HysXLmS2rWyp6cnTp06BeA/RmMaCIVCzJgxA4MHD8bff/+NhoYG9gCHRMqr6BBnenr6Z58nhYSEBFJTU9HQ0IBbt261OJQkCe2U4nv37rEm6jNnzlA78GQQva7R19en9lnPBeHh4ZCWlkZlZSXOnDmDMWPGsGZJEqSlpWHw4MHU0j4ZPnz4gJcvX372dUpqMHnlypVQVFTErFmzMHHiRCr1s6LQTugSpaGhAQYGBpg0aRIKCwuJal26dAmJiYnIz8/HxIkT4ePjAw0NDaKaDAUFBdi1axdbM1xeXo5ffvmFuO6mTZsgLy+PUaNGISUlBRs3bsSOHTuI627ZsgVv3ryBubk5zp49S/S8wNPTE7t27UK3bt1ga2uLW7duITAwkLj55pdffsGvv/6KqqoquLm54eeff4a7uzvx/QN5eXmUlJSgrq6O/WwXCAQtDAwkYNJzAeD58+fQ09MDAOzbtw/Lly8nqs1Ac6AT4K7yNykpiR1eYppiSDamFBcXIyYmBufPn8egQYNQV1eHX3/9lZgegE/2dEtLSzF69Gjiya4ZGRlYtmwZ4uPjoaCggHv37iEgIAAHDx5Er169iGoDwJIlS3D06FHiOh9jYmLSYu9AVlaWmEGyoKAAXbt2xQ8//NDiedK/W9HBnbKyMuTm5kJDQ6PNDp0zyMrKIiIiAsOGDUNqaioUFBSIa9L+O+7fvz81LVFKS0tbtD2oqamxbTi0GDZsGA4dOsS+foqKirBlyxZiep9raWGgMeDPw8PD0xrhDZGtDFVVVSqTW6J07twZjo6O7CF+eXk58aQsLsxrXJkESVaQf4lp06bh7du3UFBQYKsvaFRgMLH2n4NWJLq8vDzmzp2LuXPnUtHjCi4mx6ZNm4aYmBhkZmZCW1ubrecjjYWFBYYOHYq3b99CRUWFWhWFtLQ0tQ1BoPlQ29XVlU0jYx4zNdakEK3qplkhXVpaisTExM/+P5KGSK5+zgx1dXWYMWMGdHR02PQZkhWtXOLi4oLk5GT069cPurq6GD9+PFE9Ls16tAdaLCwsYGRkhNmzZ2PSpEkAgMmTJxOvkR4zZgwA4PLly5g9ezaMjY2pmbmAZoMGs3kzf/58zJo1i5gW1wZB2jVMN2/eRGxsLPv71NDQQHBwMGxtbal8v507d8bOnTsxePBg/Pnnn1BVVcWdO3eIpCp9rrZGTEwMQ4cO/epaopSUlGDx4sXQ0tKChoYGrl27hoCAABw6dIjKhmxKSkqLVBha1XibN2+Gp6cn9u7dizVr1iAwMJDKdPrmzZuhpqaGu3fvon///nB3d0dYWBhRTWdnZ0ycOJF4mhFDeHg4Tp482eLe3dLSEkuXLiWaoMvQsWNH+Pv7t7immT17NnFdJvkTaL4/oYmouYrk5198fDymTp0KHx8fvHjxAkuXLsXu3bupmV1ppxSL/lxptogwpKWltRhkdXNzo2I24oLExERERETA0dERiYmJmD9/PlG9wMBA1uC6detWbNy4kageQ3Z2Nry8vD75eyI5mHzu3Dmkp6fj9OnT2Lt3L0xMTDBr1ixoaWkR0fuYrVu3Ijc3l1pCF8PFixexe/du6Orq4vnz51i+fHmL4YuvzZo1a9CzZ0/o6+sjIyOjhUmP9H31/v37sWnTJkRHR2PEiBG4e/cuUT2GV69esbW3ZmZm1FLOS0pKUFNTg7q6Ovz9999Er5V79OjRwvw4ZswY9t6TJJKSkpCUlISysnILow/pZNfevXujd+/esLGxaZH4SdpsxKTnAoCvry/7fpiSkkJUl4H2QCdAv/KX4dixY4iNjYWDgwOcnZ1hZWVF1BA5ceJEzJ07F2fPnoWsrCwcHR2JaTF8aU8XILuv6+fnh127drGmMTMzMygrK2Pr1q04fvw4MV0GOTk5XL16Fdra2uw9EI1zL8bgKhQK8eTJE6KG12PHjmHDhg2fBL3QSmq8dOkSQkJCWlxb0AgXsLe3x4kTJ6i+RwHN18sHDhxAcHAwdHV14e/vT1yT9t8x07JAm9zc3C+2ltBoOgKav/fx48fj4cOHUFNTI260pd3SwsPDw/MtwBsiWxndu3fH4cOHW1TSkryBAABvb28kJydDTU2NNc3RmhSgaV7jyiT4b9P2pNKjTp06BQcHBxw/fpzKRBGDh4cHcnNz0bNnz08Oi2inPLR1uJgc8/Ly4mQqfd++faiqqsL69euxcuVK9O/fH05OTsT0GGOvqqoqEhIS0K9fP/b9mOSNoejmr+gGN+nNbq6qunV0dIgm6H0Jrn7ODGvXrqWi0xqoqqpCVVUVVFVVUVFRgXPnzhE12TIHJjo6Onj8+DHmzZsHV1dXLFy4kJgmA+2Blt9++w3Xrl3D/v37UVJSAisrK6I1cR+zdOlSnD17Frt27YKZmRmsra2JVy4CzekzTU1NEBMTY6/hSMG1QdDHxwdxcXFsDdPWrVuJ6snIyHzy85SQkKBW7bVjxw7ExMTg1q1b0NPTw4oVK/D3338T2cjjqrYmICAAa9eubWEGTE5OxrZt24gm7jBcuHABQPPwm4KCAjUzs7i4OPT09FBfX49BgwahsbGRim5OTg78/Pzw4MEDmJiY4PDhw8Q11dXVP2kkIIm4uPgn12uysrJEklU/B5P49vbtWyp6DP369UNYWBiKi4sxbtw49OnTh6jhSPS1Qut1888//+DQoUMYNWoUZs+ejV69emHv3r1UtAH6KcVc/IyB5qrU0NBQlJeX47fffgPQfMhMI12IKwQCAYqLi6GqqgqBQICKigqieqL7QhkZGUS1RNHX1+dkD8rAwAAGBgaoq6vDlStXsH37dtTW1uLIkSPEtWVkZPDkyRO8efMG48ePZ5PfSHPixAmcOXMGnTp1QlVVFebPn0/UtMDl3qKSkhIGDx6M6OhozJw5k0o1OPCftCoZGRl8+PCB2rWUu7s7Fi9ejKioKEyaNAn+/v7Eh/7v3LmDY8eOtQg1oPU758KQf/36dRw7dgwNDQ0QCoWQkJBAUlISMb0vDSDQ+t6ZYU6AzkAnQL/yl0EgEEBSUhICgQACgQAyMjJE9fz8/BAfH4/58+fDysqKuLkW+M+51pEjR2BpaUktxa+pqemTBpohQ4ZQ+Z6B5gF/UeMlrXMv0UAXQ0NDoqYn5jyTi6AXADh+/DjVawuGbt26tRg6//vvv4lrAs3n87TDErj6O6aNtLQ0taCef1vD4sWL8fLlS2zbtg0//vgjUb3u3bsjPT0dcnJy6NGjB4Dma8k9e/YQT6Lm4eHhaa3whshWRn19PbKzs1sk7ZE2RD5+/BhXrlxhJ0HaKlyZBKdMmcI+DgwMpHLRoaysDFdXV/z9999UElgYjh49ijlz5iAwMLDFhCvP14eLyTGuptKvXbvGbjTv2bMHtra2RA2RotOPopPEpG8Mhw8fTuzf/je4qpCmdVj/MVz9nBl69+6N27dvsxveRUVFnK+JFM7OzlBTU2ONcrQOuLdu3YqAgAAAwOrVq7F+/Xr2vYsUtAdaxMXFMXHiREycOBHFxcU4e/YsHB0d0atXL+LGOQAYMGAABgwYgIqKCnh7e2PChAl48uQJcd0pU6bAzs4O3333HR4/ftziGutrw7VB0N/fn2palYyMDHJzc6Gpqck+l5ubS9U0x3wuNDQ0QCAQEK/XHDJkCJYuXYqXL19CT08P7u7uRKucCwoKPrkuNzY2xoEDB4hpikK7ApdBIBDA1dUVxsbGuHjxIvHDQIbGxka2LpSp7CbN+PHjsXPnzhZmKpKDAF96fZK+hmMYMWJEi6/FxcXZejWSeHh4wNjYGKmpqVBVVYWnpydOnjxJTC89PR22trZsujjzmGS6uKenJ9zc3HD16lUEBwejsrISVlZWmDp1KpXXEO2U4i/9jEkP69rb28Pe3h4HDx5skTzalhkxYgTmzJmDoKAg+Pv7Y+LEiUT1aBpcWxNlZWXIy8tDSUkJtUNYLy8v6snIQPPvmLk+lpWVJd5ewuW9s4SEBFJTU9HQ0IBbt261MFqRhDGC6OnpITMzk1pacENDA4YNG4aDBw/ihx9+QFRUFHHNbdu2wcPDg1rzwucaRBhomFNiY2MRERGB0NBQmJub48SJE0T1vjSAQOu9Ojo6GtHR0S0MrxcvXiSquXz5crx9+5ZtRqPFsGHD4OLigsLCQnh5eWHgwIFE9aZMmYIpU6YgLy8P8fHxyM3NxerVqzF9+nTibS0dO3Zk9/+srKyIN4l86V6noaGBmCZDY2MjaxKsqqqCtLQ0xMXpHLEHBQWxP9fi4mIq97f79u1DZGRkiz38j6vSSUD72uL+/fvIzMzE8ePHsWDBAgDNv+uoqCgkJCQQ1Qaa26SePXsGHR0d9ndMstEQaL4PMjMzo/b3yxWqqqqwtLTkdA1CoRDFxcV4//493r9/T3wgzdfXF3///TeqqqqwdOlSaGlpYeXKlWwgCg8PD097pG1/2n2DbNu2DdnZ2cjJyUGfPn2o1KdpaWmhtraW2uEUV3BlEhSt+Dh8+DCVyg+AvJH2c8jIyMDHxwf5+fm8IZIwZWVlMDAwgLu7O3bu3Il3794RN/pyNZUuEAhQV1cHSUlJ1NfXE59cZjY2rl+/3mLTiPQmHVdwVSFNo8akNbJy5Upoa2sjIyMDUlJSbfqzVygUYufOndR1xcXFWTOKpqYmlU1CLgZaGBQUFNC9e3coKSkhLy+Piub9+/dx5swZpKWlwdzcnFr1ycKFCzF69Gi8ePEC1tbW6N27NzEtrgyCXKVVrV27Fs7OzjAyMoKmpiby8/Nx+/ZtbN++naguw6ZNmyAvL4/Ro0dTS6Fev349li1bhiFDhuDBgwdYv3490QQErofPaFfgMgQHByMtLQ3GxsZISUmhkoYJNBvi7ezsUFxcjNmzZ8PDw4O45sWLF9GzZ0/2Gor0+8XHB/cAqFzDMYSEhKCkpAQGBgb4+++/ISEhgbq6OtjY2BCt6SsvL4e1tTUuXLiAIUOGEL83WLhwIWtsLSwspHafKyEhAXNzc5ibm6OoqAjh4eEYN24c/vjjD2Kaq1evRkhIyCcpxb6+vsQ0gf8k2HKFnp4edu/ejVWrVsHBwQELFizgZD+FBmvWrMGaNWsANA+4kK6FLSwsRExMDIRCIfuYYfbs2cR0d+/eDaA5tcrBwYGYjig1NTVISkrC2bNnUVlZCWtra/z8888oKyujos9FMjLQbKAOCAjA0KFDcf/+fTaJpi3i4+ODFy9eYOnSpdi9ezc1Y2Lnzp0RGxuL3NxcaGhoQElJiYpufX09tm3bhqFDh+LevXtU9gDV1dXx/fffE9dh+FKDCC2UlJSgpqaG6upqjBgxAnv27CGqV15ejtu3b0MoFLZ4TNqcwRAeHo7Dhw9TDarw8fHBzZs3qTWjNTQ04Nq1a/j+++9RV1eHfv36QVVVFTdu3CCmKYqGhgZWr16NlStX4ubNm4iLiyNuiLSzs4OdnR2eP3+OgwcPYvPmzbCyssL8+fMhLy//1fWMjY2xfft2ODs7Q05ODtXV1di3bx9Gjhz51bVEycjIwLJlyxAfHw8FBQXcu3cPAQEBOHjwIJV0cS0tLdaYqK+vT+WM8fr167h+/TqkpaWJa4lC+9pCXl4eJSUlqKurQ3FxMSoqKqCoqEgtTe/ly5dwdnZmvybdaAgAT548QWhoKL7//ntYW1tDV1eXqB5X9O/fn+slYPny5bh8+TIsLCxgampKdGgWAB4+fIizZ8/i3bt3mD9/PmpqarB161aqnggeHh6e1gZviGxlnDx5EpcvX0ZFRQUsLS3x6tWrFukwJGDqVJiaKZqV2bThelOb1sTl6dOnYWVlBQB4/vw5W5Wzb98+LF++nKh2a7jIbA+4ubmxBxljx46Fp6cn8UniefPmtZhKp1UJaGtri2nTpqF379548eIF0QNWoPlm/88//0RCQgL+/PNPAM3Tp1evXiWaRsYVXFVIM+/H9fX1qKmpgbq6OgoKCqCiooJr164R1eaaLVu2YMOGDfDz84O9vT3XyyFGnz598Ndff6Fv377sc6QnXIHmipNdu3Zh0KBBePz4MZXhko/r34uKiohrpqam4uzZs7h//z5MTU2xbt069OzZk7gu0FyNZ2NjAz8/P6rJP48fP0ZiYiJqa2tx7949AM3VMiTgyiDIVVqVnp4eoqKicPXqVRQVFcHAwADLli2jUmMGcJNCLSMjg7FjxwIAxo0bh2PHjhHV69atG65duwYTExP2uRs3bhBNpRSFdgUuQ0NDA7p3746XL1/i/PnzmDt3LhQVFYnrDh8+HJcuXUJZWRmUlZWpvFdJSkrCx8eHuA7Dlyr/aB3oS0tL48KFC5CSkkJdXR1WrFiBvXv3Ys6cOcSv1xnTZ0FBAXGz8R9//IFly5YBaK6Po1klVltbi8uXL+PcuXOorq4mfijHpKqKi4vDzs6OqJYotN4Hv8S+ffvw888/A2h+XS1atIjzvSNS3LlzB8ePH2+RlEXyb3ratGlsip7oY9IwtZ03b97ETz/9RKWdwMzMDCYmJnB1dW2RBLZw4ULEx8cT1+ciGRloTuePi4vD3bt3oaur+4lRvy3RpUsXpKWlIS0tDTNnziRuMmLYu3cvIiMjqVw/iRIQEIA7d+7AxsYGV65cQWBgIHFNFRUVeHl5oV+/fuy1G0nzNNdtHXJycrhy5Qp7FsO8hklhYGCA6OhodOjQAQYGBkhMTAQA9OvXj6guQ58+faCurk61Meavv/6i2oy2du1adOjQASUlJZgwYQJ0dXWxceNGzJs3j4p+bm4url+/zn7Ok25dAIDKykokJibi/PnzkJOTg6enJxoaGuDs7Ewkxd3JyQlhYWGwtLTEhw8foKCggOnTpxO///Dz88OuXbtYQ6+ZmRmUlZWxdetWKkP/Fy9exNGjR4nriKKiosJJgqC/vz9iYmLYa4u1a9cS1auvr8fly5dx8uRJPHnyBN7e3pCTk4O+vj5RXQY/P78W144kB+AY1q5dCxcXFyQnJyMkJATFxcWYNWsWLCws2lRqJK0B/n+jqqqKrck2NTUlHrrC7OMyhvEjR45AQ0ODqCYPDw9Pa6ftfLK1ERITExEVFYV58+Zh/vz5rKmNJDQqIFoDWVlZCAkJQadOnbB27VqoqqpyvSRinD9/nv3b8fX1ZTe4U1JSiOqmpKQgICAAnTp1gq+vL7S1tYnqtXeYmrphw4ZRqcazsLCAsbEx9al0GxsbmJqaskldzOEGKfT19VFeXg4pKSm23kogEOCHH34gqssVXG0AMxUba9euhaurK9TV1VFYWPiJsawtwqStCgQCvH//nuvlECMlJaWFuZXGhCvQbE48deoUbt68iV69erWYsiXFnj17EBUVhfr6enz48AHa2trs4QIJTE1NoaWlBWtra/j4+BBP9/mYqqoqGBsbU9UEmjeyFi1aRCRl4GO4NgjOnDkTmZmZ6NChA8LCwjBv3jzim7FycnLEJ5W/BBcp1Orq6jhw4ABGjhyJ9PR0SEpKsp9NJIwwbm5uWLFiBWJjY9GjRw/k5eXh7du3CA0N/epan4N2BS6Du7s7Fi9ejKioKEyaNAn+/v5EkzgZbt68iS1btkBeXh7v37/Hli1bPql4/tp069YNhw4danGIT9JUxfUhfllZGVtfJikpibKyMkhKShK/L/H09ISHhweysrKwcuVKbN68maieaAIl6TRKhj/++APnzp3DH3/8AVNTU7i5uRFNRWbIzc3Frl27Pvv/XFxciOtzhbi4OFRUVAA0fxZynehLEtp1tLdu3frs8wKBgPiwLtD8PjVmzBhoaGhAIBAQHQD/7bffPjtsQOt9g4tkZABYsmQJdYMGV3h6euL9+/cYNGgQzp07h3v37mHDhg3EdQUCAZYtWwYdHR32/Yn0e/Lt27cxatQoaGtr49mzZ5CVlW2RnE8K5sC+pKSEuFZrYOvWrcjJyYGrqyuOHj1KbNiPwcDAAEePHkWHDh2wadMm6vf0I0eOhJmZGTQ1Ndm0RtKDJrSb0XJycnDmzBnU1dXBysoKEhISCA8Pp5a+5uzsjIkTJ1LZM2GwtraGhYUFgoODoa6uzj7/7NkzInoCgQBOTk5wcnIi8u9/iaamJgwYMKDFc0OGDEF9fT0VfTk5OVy9ehXa2trsZwFzbvG1cXFxgUAgQElJCSwtLaGnp8fe39I4S66pqUHXrl3Zs6fffvuNaEhFcHAwtm/fjm7dusHR0RFhYWHQ0tKCo6MjTE1Niel+rqq7qakJkZGRxKu6hUIhbt++jXPnzuH169ewsLBAaWkpli9fjoMHDxLVbi9cv34dDx8+RGJiItXQFdFhYDU1Nd4MycPDwwPeENnqYDbKmA8tGklK4uLiCAwMRFlZGSZNmoQ+ffpwPqFPgs2bN8PJyQkVFRUIDAykVgEoeghWXl7e4mvm0PVr86VDG9IbscHBwQgMDER5eTl27dpFvOqjPSMvL4+YmBg2AY1Gys/cuXNbXFBLSEiga9euWLp0KZEL6wMHDsDZ2Zm9CReF5M23uro6LC0tMX36dADNNyqPHj1qs9UBXJOXl8dumHXp0gVv3rzheEVksbe3x/HjxzFq1CiMHTsWhoaGXC+JGKL1h42NjcRTAEQ/U3v16sVW1qSkpBBP+UlOTkZycjL8/f2xYMEC4glhx48fZw+kysvLkZOTAw0NDeKGcQZ5eXlcuXKlxaEcqY1YUbS0tDBz5kziOgxcGgQ/NpH5+flRMZFxBRcp1AKBALm5ucjNzQUAqKqqskZmEu8ZysrKmDp1KgwMDPD69WtMmDABz58/p/a6Fa3A7dixI7Zu3UpFt6GhAcOGDcPBgwfxww8/ICoqioruvn37EBcXB2VlZRQXF2PZsmWIjY0lqtnQ0ICXL1/i5cuX7HNtNWUOaDbn29nZYeDAgUhLS4OJiQmioqLYdgJS9OnTp0XtLmlE70NopSLv3bsXs2fPho+PD5U9IQZpaWkqn+etjYEDB8LV1ZW9t6aVlMUFtOtov2SwpQXNA90v7cnQet8YPnw4kpKSUFpaCiUlJWq6TMId7fsCLsjIyEBcXBwAYP78+Zg1axYVXRphCaJERUXhwoULGDRoEDsMtn//frx584ZoWiPQXCt59+5d5OXlYeDAgW32byktLQ0DBgzAo0ePADQnNI8ePZq4sSohIQFJSUl49+4d3NzcqBsiY2JiEBISAjk5OWqatJvRmNcMMyR09OhRqumu6urq1BqdGE6dOoV//vkH6urqiIyMxLRp0yAvL882W5EiOjoaMTExLVKvSSavfWnoq6GhgZimKKWlpS2SKEkaimk1DnyJhQsXolevXux7hUAgIGogEwqF0NfXR2FhIWpqamBgYAAAxIekuKzqnjhxIoYOHYq5c+e2OJtgmhh4/nf09fXZIVKaoSvMkKNQKEReXl6L+7G2POTIw8PD82/whshWxtSpU2Fvb4/8/HwsWrQIZmZmxDU3bdqEBQsW4MCBAxg6dCjWr19P/LCIC8TExNgb/dOnT1PTJWV6/De+dGhDekNUQkKCNY3t3buXqFZ7JyAgAKGhobh8+TJ69eoFf39/4poaGhoYMmQIDA0N8ejRI1y/fh2DBg0iVtfNVEpydRMeFBTE1qSmp6dDVVWVmpG6PaGrq4t169Zh4MCB+PPPP9u0QRAAJk2ahKamJpSWlmLy5MnU0ua44NKlS2hqakJdXR0CAwPh4OAABwcHYnr/lshI2pCiqKgISUlJVFdXQ0tLCzU1NUT1GDPkxYsXsXv3bujq6uL58+dYvnw5a+YmSWlpaYv3fRrJDkDz62fNmjUtDOo00oW4gCsTGVdwkUK9bds2ZGdnIycnB3369IGamhrRDe+9e/fi+fPnmDFjBgYOHIi8vDycOHECZWVlbB0vSWpqaqCmpsZWfF2+fJnooQJDfX09tm3bhqFDh+LevXtU0j+BZmMKYzbt3LkzlVSYj1Oui4qKiGtyybJly2BqaooXL17A2toaenp6KC0tJVa1/G+f5STvudPT02FrawuhUIjMzEz2MckDdaZeMDU19ZP/N2zYMCKaQLMx3NLSkti/31rZuHEjrl69ihcvXsDc3JxoEgzX0K6j5XrYmuYA+OcGOYVCITt4QYqPB1dFoXF9ztV9ARf06NGDbS55+/ZtiyQ0kkybNg0xMTHIzMyEtrY2sc9ZhrNnz+LkyZNsCrS+vj6OHj2KefPmETdE7tq1CwUFBcjKyoKEhAQOHz7MubGaBL///jsGDBjw2T0MknsXkpKSkJCQgLKyMrVUO1G6dOmCAQMGUE1i5rIZTUVFhXrV/fjx47Fz5052QBgA8SHPtWvXsu8N8vLyWLduHQ4dOkRUE2j+jDt8+DB7f0saY2NjbN++Hc7OzmwV7b59+zBy5EiiugUFBejatSvVAVlDQ0M0NjbCxcUFwcHBEAqFaGpqgpOTE5XPeDk5OaoNUozZ9datWzAyMgIA1NXVobq6mqgul1XdZ8+e/eyZRHto7qKFuro6Zs6ciRkzZkBMTAzPnz+HhIQE8VbFlStXfvYxDw8PT3uGN0S2MubMmQMjIyNkZGRAR0eHysVPbW0tjIyMEBoaip49e7IbHm0ZGvXCDFlZWdi9ezc6duxIraq7vLwcd+7cQVNTE8rLy3H79m0IhUJUVFQQ12ag+TNuT2RnZ7OPf/zxR/YwrqKignjCUH5+PntT1LNnT/zyyy+wsbHB+fPniejp6emhrq4O4eHhnNx8P3jwAOvWrcPcuXMRERGB+fPnE9dsj/j6+iI5ORmZmZmYOnUqa4Rtq/z2228ICAiAvLw8qqur4e3tjVGjRnG9LCIcPXoUhw8fhouLC27cuIGFCxcSNUR+adOGhiGla9euiI+Ph4yMDHbu3ImqqirimgBw4sQJnDlzBp06dUJVVRXmz59PxRAZERGBd+/e4fXr19DU1KSSUgw0p5VMmDCBav0TV3BlIqPNv9UMkt6IPXnyJC5fvoyKigpYWlri1atX8PLyIqaXnJyM2NhY1rSgoaGB4OBg2NraUjFE0k5ZYAgICMCdO3dgY2ODK1euIDAwkKgec2je2NiIxYsXw9DQEI8fP6aSsrdnzx5ERUWhvr4eHz58gLa29r+a9b91CgoKcODAAWRmZkJHRwcbNmwgWsfExaAh0DLxmjanTp0CANaM2b17d6KGyP79+xP7t1szFRUV+PDhA9TU1FBZWYlDhw5h8eLFXC+LCO2tjpbmAPiXBjlJD3gyyfRCoRDr16+nPsT5888/IysrC/369cOVK1cwduxYqvo0efToESZPnoxu3bqhsLAQkpKSrHmN5GeUl5cX5OXlMWrUKKSkpGDjxo3YsWMHMT1paelPzgY6depE5Z7vwYMHiIyMxNy5c2Fpacl+DrY1fvrpJ9TV1RFvlvg3SLdIfY66ujq2FYB0/W5cXBxsbGwQHR39iWmcZEJWZmYmXF1d2Ws3V1dX9v/RMGdevHgRPXv2ZFPeaKQF19TUwNzcHECzgZtJ0iVNnz59oK6uTryNhsHJyQlhYWGwtLTEhw8foKCggOnTp8PR0ZGorpubG3sOQusa9fTp0zh48CBKSkpgbm4OoVCIDh06UAsxGD16NE6dOtXC2EvyHsjIyAi2trYoKChAaGgocnJy4O3tTXy/hKuqbqC5eejkyZMQF/+PRYSr++22yp07d+Dp6YnLly8jJiYGR44cgbKyMmxsbGBjY0NM9/814Lhs2TLs37+fmD4PDw9Pa4Q3RLYSmJu0oKAg9kbl6dOnuHjxIvEYY0lJSdy6dYuthaVZyUQTUWMg85iB5PQlF1XdBgYGSEhIYB8nJiairKwML168IKpbWFiImJgYCIVCFBUVtagyIz1F3F4QPahn3ivKysrw8uVLpKWlEdWur6/HrVu3MHjwYDx8+BANDQ3Izc0lloTG9c13U1MTHj9+DA0NDdTV1aG0tJSKbnvj/fv3+OOPP5CZmYmioiIMGTKE+gQ1TQ4cOIC4uDioqKigpKQES5YsabOGSOYQpVOnTmx6Ig1oG1JiYmLg5eWF4uJiaGtr49mzZwgJCSGmJ4pAIGAPpmRlZakNtSQlJSE0NBSNjY0wNzeHQCCAs7MzcV0FBQU4OTkR12kN0DaRcQWzwXzq1CkMHjwYQ4YMQVpaGvFrGqA5VTYqKgrz5s3D/PnzidcRduzY8ZMDKQkJCWqGYtopCwyampqQlJTEwYMHMWLECOLfL1NFJFqxSCvtLTk5GcnJyfD398eCBQs4PeSmwcaNG2FnZ4dhw4YhJSWFWGo8w4EDB+Ds7PzZFDaSB8xcJtyJpmLV1dVh9erVRPXc3d0BNBuKz5w5gzdv3mDEiBHQ09MjPnzHJStXroS2tjYyMjIgJSVFJVGWK9pLHS0DzQHw4cOHE/u3/42ePXuyj2VkZFp8TYN169bByMgI/fr1Q3Z2Ni5dusRpIhtJrl69yonuq1evEBkZCQAwMzMjbrKVkJBAaWlpi/f90tJSKgNajY2NqK2thUAgQGNjI9UkQZow99CiMAPvJP/OuDbr2dnZURtu7Nq1KwBQf08U3QviovFIUlKS+j2IhIQE7ty5g++++w5paWnUXrcjR46EmZkZNDU12dcPyQAFgUAAJycn6ntSoublO3fuUDFEzpo1C7NmzUJ8fDysra2J633M/fv3UVdXx6blCwQCooZIJycnmJqaQllZGUpKSsjJyYGdnR0mTJhATBPgrqobAK5fv44bN25AWlqauFZ75ciRI4iNjYWEhATCwsJw7NgxqKurY+7cuUQNkf8vKisrOdPm4eHh4QreENlK+NJNGo0pLl9fX6xfvx7p6ekIDg6Gn58fcU0uYIyBHz8GyBoiuajqFj3sfPz4MU6ePIm0tDTiNzDTpk1DcXEx8vLy0LlzZ/z5559EU0LaI6L1CMzvNisri8rNaUBAAHbs2AF/f3/07t0b/v7+ePTo0b+mO/0vcH3zPX36dPj6+mLbtm3Yvn07Jk+eTH0N7QEPDw8MGzYMFhYWSElJwfr163Hw4EGul0UMRUVFqKioAGiuJWzLldkaGhqwsrLCpk2bsG/fPgwcOJCKLk1DClOBa2Fhge7du0MoFOL48eOoqKigkvjWo0cPBAQEYOjQobh//z569OhBXBMAjh07htjYWDg4OMDZ2RlWVlZUDJFKSkpUax65hLaJjCvGjBkDoPlvatGiRQCa65kWLFhAXJs5WGD+lkgPhUlLS7M1iwy5ublU7vcA+ikLDF5eXlBTU8Pdu3fRv39/uLu7IywsjJgeMw3f0NCAtLQ0NDQ0sMNapFFUVGQHALS0tIgNDbUWamtrWbOpmZkZjh8/TlSPSRHn4nC5NdDY2Ei8epeB9uu2NbBlyxZs2LABfn5+sLe353o5xGgvdbQM7WUAnEsKCwvZCudFixZh7ty5HK+IHP/88w88PDxQWFgIVVVV+Pv7o1+/fsR1a2trUVNTAxkZGXz48IG4MdHZ2RkODg6YMWMGNDU18ebNG8THx2PdunVEdQFg/vz5mDlzJkpLS2FjY4OffvqJuCYXXLt2jRNdrs16R44coZb6ydxnTps2DWfPnm0x5EESrszxDN26dcOhQ4da7JmQPPcCgK1bt2L79u3YunUrevXqhS1bthDVY4iJiUFISAjbgECL6OhoxMTEoLa2ln3u4sWLxPRo7ReIwoT3vHr16pPrRNLhPUBzeALpe8uP0dXVZR/36NGDyv4qV1XdAKCiotIiHZLn6yMQCKCmpobc3FxISEhAS0sLAKil2v7bunh4eHjaG/wnXiuBuUlLS0trkQDn5uaGGTNmENHMzMzEli1bEB4ejoKCAvTu3RsvX75EdnZ2mzSxfSkdkeYFAK0a6bq6Ojb1RkJCAlVVVbh69SrxiZ8FCxbA1dUVZWVl0NDQwPPnz1FaWtqmN9hpw9XvFmi+Gdy3bx/7dVFREaZNm0Zcd9SoUQgLC2ux0bB8+XLiuvb29hgwYADCwsJw+/ZtTJo0ibhme6SsrIw9NOnbty+SkpI4XhFZZGVl4eDggGHDhuHJkyf48OED+x5JY1OJJgEBAaiurkanTp0wYMAAqKqqUtGlaUjhugLX398fMTExuHv3LnR1dVskPJBETEwMkpKSEAgEEAgE1JKUmM2j9lDz2N7MKO/fv8fvv/+OAQMG4M8//0R9fT1xzalTp8Le3h75+flYtGgRzMzMiOqtXbsWzs7OMDIygqamJvLz83H79m1q1Za0UxYYcnJy4OfnhwcPHsDExASHDx8mrgk0XyvW19ejqKgIjY2NUFNTw9SpU4lqdu3aFfHx8ZCRkUFQUBCqqqqI6nFNY2Mj/vnnH/Tp0wf//PMPcT19fX0AzYdVoaGhePnyJfT09LBkyRLi2lwheoDd0NCAefPmUdHl6nXLJYzhSCAQ4P3791wvhxjtpY6WwdfXF9u3b0dZWRmOHj0Kb29vrpf01amrq2MfC4VC1NfXs0MftAyg2dnZ0NHRQU5ODrV9Ty7YunUr/Pz8oK+vj6dPn8LHxwfR0dHEdefNm8fWDGdmZmLlypVE9YYOHYo9e/bg/PnzuHHjBrp37459+/ZRSUyePHkyvv/+e7x69QqamppQUlIirskFs2fP/uJ5BMm/Ka7NegoKCjhx4gR0dHTYBDTSZr3Nmze3q/vqhoYGvHz5Ei9fvmSfI/UzbmhogLi4ONTV1am1pIjSpUsXDBgwgHqSbHh4OA4fPgwFBQUqeuXl5bhz5w6amppQUVFBpfWOy/AeANDT00NCQkILY29bTDXnoqqb2TcuKSmBpaUl9PT02J9xW0345oqGhgY0NDTgxo0b7Gu1srKyzQ/O8vDw8LRGeENkKyEyMhKhoaGoqKjAb7/9xj4vOpnytdm5cyc73dm5c2dERETg1atX2LhxI2vQbEtwZcrjoqrbxMQEU6dORWBgILS1teHo6EjFMBcUFARzc/MWJt64uDjs2LGD2nRgW4er3y0A7N69G6dOnaJWQ8uwatUqGBkZQV1dnbgW8B/TaWRkJCQlJamaTtsjtbW1KC4uRufOnVFSUtKmD1CAlrWdXbp04XAl5ElNTUVNTQ2EQiF8fX2xatUqKiZqUUPKzp07iRpSuKrATUtLw4ABA3Dv3j1oaWmxRsE//viD+IEC0HxI5urqisLCQnh5eWHAgAHENYH2VfPY3swofn5+2L17N3x9faGrq4vg4GDimnPmzMHIkSPx/Plz9OzZE3369CGqp6enh6ioKFy9ehVFRUUwMDDAsmXLqCUFc5GyADSb5kpLSwEAVVVV1A6sqqqqcPLkSXh6emLTpk1UUke3bNmCN2/ewNzcHGfPnqXyd8wlGzduhIeHB4qKitClSxf4+vpS0V29ejWmTJkCa2trPHjwAG5ubjh06BAVbdqI7h3QhKvXLVfY29vjxIkTGDVqFMaOHQtDQ0Oul0SM9lJHy5CUlARvb29qpgUuEK3eFQqFMDc3Z/8fjYpnDw8PrF69Gm/fvoWamhr1qlaaMNWWQPMwJ61kJQsLCxgbGyMvLw8aGhpQVFQkqnfo0CEsXryYyiDyx8ydO7fF/bWEhAS6du2KpUuXtqnwhvYaHKCkpIRnz57h2bNn7HOk9y+Y++r79++3i/tq0dYw0ri7u7NnQaKfQ6Sr3xnq6upYszhNQ1efPn2grq5OLeXNwMAACQkJAIB+/fpRab1jzoaZ9gWGHTt2ENH7GOZ9orKyEh06dICsrCzROnSu4KKq++7du9i9ezexf5/nP1haWmLKlClobGzE8ePHkZGRgbVr11IbcuTh4eHh+Q+8IbKVYG9vD3t7exw8eJBawkFNTQ17gM1Ey2tpaaGhoYGKPm1oTLJ+Di6quufNm4eEhAS8fv0a1tbW7HQ4aZ49e9Yi4RQAbGxsEB8fT0W/PcDV7xZoju+nVUMrSqdOnbBmzRoqWsB/TKc7d+6kbjptj6xatQq2traQlZVFdXU1tcN0Lnj27BksLS1RV1eHuLg4SEpKwsrKqs0eRAYGBmLnzp3w8fHBqVOnsHr1auKGyJiYGHh5eaG4uBja2tp49uwZ0Ul1ripwmSS9z5nSSR8oxMTEYMWKFfj999/Rs2dPKCgoYM6cOUQ1GdpTzWN7MaMwqRKamprYuXMnVe3Y2FhkZmbCw8MDCxcuhIWFBbFkfgY5OTniGl9CT08PiYmJ6Nu3L9WUhTVr1sDOzg7FxcWYPXs2PD09iWsCYE0KNTU1kJaWJpo6eu7cuU+ek5OTw5MnT1pUlLc1+vXrh9OnT3OizdSz6uvr49dff+VkDSRxcXH54rUEjYNerl63XFFbWwsnJycAzelktIzqXPBxHS0NsziXNDQ0YMGCBdDR0cGsWbMwYsQIrpf01eH6e/ruu+9w/vx5TtdAC3FxcVy/fh1Dhw5FamoqtQTOhw8fwsfHByUlJejSpQv8/PzQt29fYnp37tzB4sWLif37/4aGhgaGDBkCQ0NDPHr0CNevX8egQYPg6emJEydOcLImEjBnFK9evcKvv/7KXqcWFRW16UCBj816RUVFxDWZ+2qBQNCm76sZRPeDysvLoampiUuXLhHRYq5JuaqA5+p9auTIkTAzM4OmpiZrACVp1qNpcv1/kZKSQvTfT09Ph6enJ2JjY3Hjxg14e3tDTk6OSgMPV9Cu6u7VqxfnacHthRkzZsDMzAwdO3aEmJgYioqKEBAQgH79+gEAXr9+TcSzwLwvfYm2PCjGw8PD8yV4Q2Qrw9bWFgkJCWhoaIBQKERRURGxi3vR+tkDBw6wj2lNuLYXuKjqdnJygpOTE1JSUhAXF4cnT54gMDAQ06dPR+/evYnpfulvh9bEXHuAq98tQLeGVhTaB/hcmk7bI6NGjcLly5dRVlYGRUXFNvt+cezYMVy8eBGnTp3Cjh07kJ+fj27dusHf3x8bN27kenlEkJKSgoqKCsTFxdG5c+cWdW4k2Lt3L54/fw4LCwt0794dQqEQx48fR0VFBbHNM64qcJlDe9obo6I/Y2NjY/Ts2RMBAQFEf8aitKeax9WrV7cwo3h4eHC9JCJwmSpx6tQptpLu0KFDmDNnDmdmRRp8nMZC+uCG4c2bN0hKSkJpaSmUlJSo1WxNmDAB+/btg76+PmbNmkU0uTcrKwsA8OjRI8jIyGDw4MFIS0tDQ0NDm/ybWrlyJfbs2fNZAz6NRMOePXvi/PnzGDlyJNLT06GoqIjs7GwAbadKTVdXl620LywspJ4qLi0t3eJ1m5qaSlWfNrGxsbCwsACANm2GBIDBgwcjKioKr169goaGBsrLy7leElEcHBzg4OCAx48f48iRI9i0aVOLVp62QHp6Oj58+IBp06Zh8ODBAEBlD+NLnwUCgQC3bt0irs8Ffn5+2L59O4KCgqCrq0ttmHPr1q0ICgpCr169kJGRAS8vL6K1yh+3G4lCevguPz+fvcft2bMnfvnlF9jY2LRZ0627uzvGjx+Phw8fQk1NDe/fv+d6SUTZs2cPoqKiqDYPtbchD9HX7uvXr7Fv3z5iWlxVvzPk5+cT1/gcMTExCAkJYQNmaBEdHY2YmJgWZ7oXL16kugbSBAcHIyAgAJKSkggJCUFYWBi0tLTg6OjYonGJ5/9OXl7eFwfLXVxcKK+m7SN6b6mmpgY1NTX26w0bNhDZk5s/f/6//rt79+796po8PDw8rR3e+dbKWLlyJbS1tZGRkQEpKSnIyMgQ01JTU8Pjx48xcOBA9rnHjx+jc+fOxDTbI1wmFw0fPhzDhw9HZWUlzp8/Dzc3t88mmHwtFBUV2RpPhrS0NH7qhAC0f7dAyxraoKAgojW0ojx9+hRPnz6FQCBAWVkZXr58ibS0NGJ6XJpO2yP37t2Dp6cn5OTkUFlZCV9fX4waNYrrZX11kpOTER0dDYFAgISEBCQlJUFBQQG2trZcL40YsrKyWLBgAX788UdERkYSr71PTk5GbGwsuyGroaGB4OBg2NraEjPrcVWByxxE1dfXo6amBurq6igsLISysjLR6XwufsaitKeax+HDh3NiIqONaKoEk96hoqJC5XcrJiYGKSkpAM11fG31Z8wQERGBd+/e4fXr19DU1CRqEBSFMRopKytT0WOwt7dnH48dOxba2trEtFxdXQE0G29Ea/gWLlxITJNL9uzZA4C7OucXL14gOzubbSGoq6uDl5cXNZMvDf744w/2c3XevHnUvq/79+8jMzMTx48fZ5MDm5qaEBkZyVb1tUXq6uowY8YM6OjosJ8/NJI4aZKRkYHCwkLs3LkT69atAwA8efIEQUFBbdZoBAAfPnxAUlISzp07B6FQiJUrV3K9pK/OhQsXkJGRgQsXLuDw4cMYNmwYLCwsoKWlRVS3U6dO2LBhA1ur2R4IDw9nPwNpIicnxyZO9+7dm3iDSWlp6RdNaqQNkfX19bh16xYGDx6Mhw8foqGhAbm5udQGsmkjLS2NxYsX4+XLl9i2bRt+/PFHrpdElOTkZOrNQ+1tyEOU7t27fzGo42vAdVsHM5QmFArx9OlTKCoqUhlG69KlCwYMGEB9Pyo8PByHDx+mcs7GDJuJIhQKW5gxSSAUCqGvr4/CwkLU1NTAwMAAANlgmfaGtLR0mxki/NbhQ1h4eHh46MEbIlshW7ZswYYNG+Dn59fiIOdrs27dOjg7O2PkyJHQ0tJCbm4ufv/9dxw8eJCYZnuEq6puUeTl5TF37lzMnTuXqI6bmxuWLl2KESNGQFNTE3l5efj9998RGhpKVLc9Q+t3CzS/N7158wbm5uY4e/Ys0RpaUSIiIvD48WOcPHkSWVlZsLa2pqLLhem0PbJ7925ERUWhS5cuKCwsxPLly9ukIVJMTAwdOnRAeno6NDU12Q2stnzzu3v3buTk5LBJFjY2NkT1Onbs+MkmmYSEBHHTDxcVuIwJZe3atXB1dWUNkaQTI7n6GTN8XPP4008/UdGlCdcpC1xx+fJlbNu2DQoKCqiqqoK3tzfxzwJTU1P8+OOPGDhwINLT02FiYkJUj2uSkpIQGhqKxsZGNpHT2dmZuK6o0UggEEAgEBA1Gh04cADOzs6sSVEU0gan0tJSVFZWQl5eHmVlZW02eW3Dhg1f/H8kP4dWr16NkJAQRERE4MiRI3BwcAAAzJ07FxEREcR0uUD0+pDmtaK8vDxKSkpQV1eH4uJiAM0HkIyBrq3BvF+sXbuWkyROmlRWVuLixYt4+/Yta3QSCARt3nxjYWGBSZMmwdvbm7hBkEt69+6NtWvXAgBSU1MRFBSEgoICxMbGEtNMT09HTU0NLCwsqCZTcklWVhb7OU8TFRUVeHp6ssnITU1NiImJAdB87/C10dHR4ayiNSAgADt27IC/vz969+4Nf39/PHr06F+vPb5lhEIhiouL8f79e7x//x4VFRVcL4koNJuH2uuQh4uLC7ufUFRUBBUVFWJaXFe/i97vCYVCahXadXV1mD59OvT09NifNY1Bmj59+kBdXZ1Ks5KXl9dnn1dUVCSq29TUBAC4desWjIyMADT/vNt6ei5NVFVVYWlpyfUyeEDO6JuZmfnZ/TCg7Q398fDw8Py38IbIVkhtbS1qamogEAiIXuxpamoiLi4O165dQ15eHvr3749Vq1ahY8eOxDR52jYaGhqIj4/HjRs3kJubi4EDB2LNmjX839Q3TmNjIxobG+Hi4oLg4GAIhULY2NjAycmJaFpJXV0dEhMTERUVBQkJCVRVVeHq1avEp+E/hqbptD3SoUMH9vCxS5cubFpXWyQ7OxtnzpxhTTfPnz9v0wl3ZWVlOHjwIMrKyjBp0iTU1NTgu+++I6YnLS2N3NxcaGpqss/l5ua26UnivLw8NnmzS5cuePPmDVE9rn/GkydPxvfff8/WPLbF6wuuUxa4Yv/+/YiLi4OKigpKSkqwZMkS4oZIZ2dnjB8/HtnZ2ZgxYwb09fWJ6nHNsWPHEBsbCwcHBzg7O8PKyoqKIZIxaNDCxMQEz549w5s3b1BWVobp06dDWVmZaEIkw5IlS2BlZQVZWVlUVVXB39+fuCYXTJkyBUBz7fzgwYMxZMgQpKWlEU1wB4C3b9+yj2/evMkaItvi57zo90Tz++vduzd69+4NGxubFuZA5oC7rXHv3j04Oztj+PDhVJM4uWDo0KEYOnQo9u3bh+XLl3O9HOI0NDRAXFwcZ8+ehYSEBIDm/QUAkJSU5HJpxKiqqsLly5eRkJDAGhVJwlUyJZdkZWVhxIgRUFZWZt+baaQl9+zZE0Cz6UhWVhbDhw9nTeskYMw2eXl5ePPmDdTV1aGhoUFMT5QrV65gy5YtLZLFRe892xJVVVVYvnw5rly5AgsLC5iamlIftKQNzeah9jbkwSDaQiMlJYX+/fsT1+Sq+p35XAeA4uJi5OXlUdGlZbz8mJEjR8LMzAyampoQCoVE0/G5GjYzMjKCra0tCgoKEBoaipycHHh7e7P3nzz/OzTeE3i4RU1NjcjADA8PD8+3DG+IbGXY29vjxIkTGDVqFMaOHQtDQ0OietLS0vwFJc9XRUpKCpMmTeJ6GTxfkdOnT+PgwYMoKSmBubk5hEIhOnToQPz9ycTEBFOnTkVgYCC0tbXh6OhI3QzJQx5ZWVlERERg2LBhSE1NpVL9wQWrVq2Cm5sbunfvDhcXF6SkpGDdunXYvXs310sjxqZNm7BgwQIcOHAAQ4cOxfr164mmlKxduxbOzs4wMjKCpqYm8vPzcfv2bWzfvp2YJtfo6upi3bp1GDhwIB49ekT8fZmrn/Hr169x7NgxyMvLY9GiRRg4cCBu3ryJrVu34vLly0S1acOkLBQUFMDf3x9ZWVnQ1tZus6koDIqKimx6haqqKvHaeaD5UDk5ORn19fV48eIFoqKiqCRZcIVAIICkpCSb0igjI0NFV1dXF6GhoXj58iX09PSwZMkSonrZ2dkICwuDra0tVFRUkJ+fj4iICKxatYqoLgBMmjQJkyZNwtu3b6GoqEglvYMLmHrUY8eOYdGiRQAAQ0NDNn2HBm09hSw9PR22trYQCoXIzMxkHwsEAippwdevX8exY8fQ0NAAoVAICQkJJCUlEdelDVdJnFxy7969dmGIdHd3R1BQEKZNm8Ya14RCIRobG3Hz5k2OV/d1uXTpEhITE5Gfn4+JEyfCx8eHmnmNi2RKLrl+/TonusuXL8eNGzfw/Plz6OjowMzMjKje/v37sWTJEpSXl6N79+54+fIlVFRUsGvXLuLX6DIyMnB2doaamhqsrKxgbGzcJgcfTp48iaNHj0JcXBwbN26EsbExTE1NuV4WcbZs2YKCggIqzUOiQx5SUlLIycmBhoZGC7NtW6Rfv34ICwtDcXExxo0bB0VFReJGda6q35nWA6FQCGlpaXZYijT5+flUdD4mJiYGISEhkJOTo6YZHR2NmJiYFlXZFy9eJKbn5OQEU1NTKCsrQ0lJCTk5ObCzs8OECROIabY33N3duV4Cz/8fUvefcnJyGD58OJF/m4eHh+dbhTdEtjJEjWSTJ0+mchjIw8PD82/MmjULs2bNQnx8PLW6agCYN28eEhIS8Pr1a1hbW7ebQ6r2RmBgIA4cOIDg4GDo6uq22TSlgQMHIi4ujv160KBBuHLlCptY0hapra2FkZERQkND0bNnT+Lpn3p6eoiKisLVq1dRVFQEAwMDLFu2rE1fS61btw6PHj3C8+fPMWXKFOKHKFz9jF1dXWFpaYn8/Hzs2bMHEhIS+O233zircqPBxo0bYWdnh2HDhiElJQWenp44ceIE18sihqysLBwcHDBs2DA8efIEHz58YNMyXVxciGhylWTBFcOGDYOrqysKCwvh5eWFAQMGUNFdvXo1pkyZAmtrazx48ABubm44dOgQMb3w8HCcPHmyRYKspaUlli5dSsxAsGXLFnh5eX228r4tV92/f/8ev//+OwYMGIA///yTeIogV6mJXHDhwgVO9WNjYxEREYHQ0FCYm5u32c+f9vQ3xVBXV4cZM2ZAR0eHTapvi9VpzPd07dq1Fs9bWVlxsRyirFmzBj179oS+vj4yMjIQHBzM/j8av1vayZRc8rkBJRr3I0FBQXj16hWGDBmCc+fO4cGDB0QNDUFBQTA3N2+RVhgXF4cdO3YQHx6ys7ODnZ0dnj9/joMHD2Lz5s2wsrLC/PnzqVeVkyQhIQG//vorqqqq4ObmBmNjY66XRIX8/HwkJSWxVdmXLl0ibtJ/8OABdu/eDV1dXTx//hzLly/H9OnTiWpyiYeHB4yNjZGamgpVVVV4enri5MmTRDWZ6vfq6mqq1e+rVq3i5HeZlZUFoPn7fvr0KRQVFamku3bp0gUDBgy9D3w6AAAqRElEQVSg2jQUHh6Ow4cPUw0v0NXVZR/36NEDPXr0oKbNw0OTkSNHEvl3x40bR+Tf5eHh4fmW4Q2RrYRLly4hICAA0tLSCAwMxMCBA9v0AT4PD8+3x6hRoxAWFtZiKpDkxpWTkxOcnJyQkpKCuLg4PHnyBIGBgZg+fTp69+5NTJeHDtnZ2ezjWbNmsak3paWlbTYlEmiuyd68eTPevXuHadOmQU9PD+PHj+d6WUSQlJTErVu30NTUhEePHlGpp5OTk2vzNVOiLF26FKdOnaK62cHFz1ggELB1HyYmJhg2bBjOnz9P3GTLJbW1tazB1czMDMeOHeN4RWRhvleBQNCippUkXCVZcMGzZ88gJiaG9PR0WFhYQF5eHnPnzqWmb2dnBwDQ19fHr7/+SlRLXFy8hRkSaDbckkxrZKrH/f3921WauZ+fH3bv3g1fX1/o6uq2MOGQIDMzE66urmxqIvOYOZRsSzBpwVyhpKQENTU1VFdXY8SIEdizZw+n6yEF10mcXMCk+bVX2qLxlauqdy6TKbmCaVgSCoX4+++/UVRUREU3NTWVfU+aP38+Zs2aRVTv2bNn8PLyavGcjY0N4uPjieoCQGVlJRITE3H+/HnIycnB09MTDQ0NcHZ2Jm7qoomkpCQkJSWhrKxMfKCkNeHq6ooxY8ZAVVWVmuaJEydw5swZdOrUCVVVVZg/f36bNkSWl5fD2toaFy5cwJAhQ6iECzDV7yYmJhg/fjxmzpxJXBNoNmpz8bt0dXVlHwuFQmoV2nV1dZg+fTr09PTY6xnSgw99+vSBurp6m20+4OEhydy5c7947xEeHo5ly5YR0bWxsWFbliwtLSEmJoZ//vkHmzdvbrP3uDw8PDz/L3hDZCvhxIkTuHDhAiorK+Hn54eDBw9yvSQeHh6eFqxatQpGRkZQV1enqjt8+HAMHz4clZWVOH/+PNzc3HDu3Dmqa+D5+nh5ebW4KWSMtlJSUpwd6tBg69at2LZtGzZu3Ahra2s4Ojq2WUOkr68vtm/fjrKyMhw9ehTe3t5cL6nNoaCggBMnTrRI+Rk9ejTHq/r6iIv/55ZFUVERAQEBbfJAW5TGxkb8888/6NOnD/755582//1OmzYNMTExyMzMhLa2Nuzs7IibqJkki/fv31NNsqDNpUuXEBYWBjs7O6xbtw75+fmIjY2Furo68cpFAOjZsycuXLiAESNGID09HYqKiuxQhI6OzlfX+9Jrpamp6atrMTCHuhs3bsSpU6eI6bQ2YmNjqRrlRGsVbW1tP/uY5+sgJyeHK1eusMbA0tJSrpdEBK6TOLng4yrNPn36cL0knv8RrirxuE6m5IIxY8awj42NjbFw4UIqug0NDWhqaoKYmBhr2iaJ6L2XKDQMMdbW1rCwsEBwcHCLvcdnz54R1+aK9tSGIy0tTTwR8mMEAgE6deoEoHlIqi0PVTIww0IFBQVE0wTT09Ph6emJuLg4lJWVwdvbG4qKihg6dCgxTVG4Sr2uq6tjHxcXFyMvL4+4JgBqxktRRo4cCTMzM2hqarKfP215z56H52vi4+MDANi/fz9MTU1haGiIx48f4/r160R1V69ejf79++Pvv//GmzdvoKqqin379mH9+vVEdXl4eHhaM7whspUgKSkJBQUFKCgosLUBPDw8PK2JTp06Yc2aNZzpM2lGNBONeMjh4+ODHTt2QENDAxMnTsTy5cshEAg+W0PV1tDS0oJAIICysjK7MduWYDYHlZWVsX37do5X07ZRUlLCs2fPWhwQtUVDpOihn6ysbJs3BwLNxioPDw8UFRWhS5cu8PX15XpJRPHy8oK8vDxGjRqFlJQUbNy4ETt27CCqySRZWFhYwNTUtM2my3JRIS3Kixcv8OLFC8TFxbHPMUMRJA5TmORAUWilCHbs2BH+/v4tDuWYdNu2SFZWFiorK6lVWHJl+mmPbN26FTk5OXB1dW3TQy1cJ3FyARdVmlzg4uLyyfWiUChEbm4uRytqe7RHQ8Tt27fZx8XFxSgpKaGiO2XKFNjZ2eG7777D48eP2aRKUigqKiItLQ0DBgxgn0tLS6PS5BEcHAwDAwP262vXrsHExITTvUgSfC71mqEtGoqZYShVVVX88ssvMDAwYN+jSQxIidKjRw8EBARg6NChuH//fpuv32X2EbKysrBy5Ups3ryZmFZwcDACAgIgISGBkJAQhIWFQUtLC46OjmwDBEm4Sr02NzeHQCCAUCiEtLQ0HBwcqOjm5+dT0RElJiYGISEhkJOTo67Nw/Ot07NnTwBASUkJe+02YcIEREREENWtrq6Gi4sLhEIhzM3N0b17d5w/fx4qKipEdXl4eHhaM7whshXSniYDeXh4vh309PSQmJiIvn37Utu44mm7eHp6YsWKFSgvL8fixYtx9uxZKCsrw9HRsc2aUoDmRL/o6GjU1NQgMTGRmomAJqKbg8x7BfP46tWrHK+ubbFt27YWX9OqbaPNw4cPWaNneXl5C9On6MFkW6Jfv344ffo018ugxqtXrxAZGQmguSKcRuLb48eP2cMLGgc2XMFFhbQoERERePfuHV6/fg1NTU3igwCiKYKi0PibGjx4MADg7du3xLVaA1lZWRgxYgSUlZXZz/u2+p7cXvj491daWorRo0e3qzrPtg4XVZpc8KX3fD5R9uvRHk3qiYmJ7GNJSUn4+/tT0V24cCFGjx6NFy9ewNraGr179yaq5+bmhqVLl2LEiBHQ1NREXl4efv/9d4SGhhLVBYBNmzbBzs4O06dPx/bt2/HixQuYmJgQ16XNl1Kv2ypeXl6oqqpChw4dEBsbyz5PI21u69atiIuLw927d6Grq/vJ4FRbo3fv3oiJiaGiJRQKoa+vj8LCQtTU1LBmZpKplKJwlXq9atUqTqq6mQE/oVCIp0+fQlFRkfj+eZcuXTBgwABqv1MenrZKXFwcBg4ciD///BMyMjJEtZi2HYFAACkpKYSGhraLdGQeHh6ef4M3RLYScnNzsWvXLnZiedeuXez/c3Fx4XBlPDw8PM08ffoUT58+hUAgQFlZGV6+fIm0tDSul8XzjSIuLo7vv/8eQHO6hLa2NgB8Ytpoa/j7++PgwYNQUlLCkydP4Ofnx/WSvjrXrl3jegnthj179iAqKgr19fX48OEDtLW1WxzUtRWePHny2ecbGhoor4Qe+/btQ2RkZAvTWls2GtXW1qKmpgYyMjL48OEDGhsbiWvevHkTP/30EzVjIFdwUSEtSlJSEkJDQ9HY2Mga5p2dnYnpcWnQKC0thY2NDfr27cvZGmhCuuqJhz7/dg3RFhOo2yu0qjS5pD2a9XjIs23bNmRnZyMnJwd9+vRBly5dqOgWFhbi8OHDKCsrw6RJk1BTU4PvvvuOmJ6Ghgbi4+Nx48YN5ObmYuDAgVizZg2VvZqoqCi4ubkhJCQEc+fOxaZNm4hrckF7e4+aNGkSjh49ig4dOmDlypUwNjampr1kyRIcPXqUmh7X0NxHYO4nb926BSMjIwDNjTHV1dVE9D6Gq9TruLg4TgyRomZeoVBIpUK7rq4O06dPh56eHruv0BZTbHl4SLJz504cPXoUly9fRs+ePREcHExUT3QPUFFRkTdD8vDw8IA3RLYaVq5c+dnHPDw8PK2FiIgIPH78GCdPnkRWVhasra25XhLPN4zozRkzuQbQM2hwhaysLBYsWIDa2loAwPv376GoqMjtoggRFxeHEydOoKamhn2OT4j8uiQnJyM5ORn+/v5YsGABfHx8uF4SUdasWQN/f3/IyMggLy8Pa9euRXR0NNfLIsL169dx/fp1SEtLc70UKsybN4/daM/MzMSKFSuIa5aVlWHMmDHQ0NCAQCCAQCBok39PXFZIA8CxY8cQGxsLBwcHODs7w8rKiqghkkvGjRuHgwcPorCwEBYWFrCwsICsrCzXyyLGo0ePcObMGTY9sKioCEeOHOF4VTz/C6LJ0xkZGcjMzISOjk67Mfm2B2hWafLwtDVOnjyJy5cvo6KiApaWlnj16hW8vLyI627atAkLFizAgQMHMHToUKxfv75Fyh4JpKSkMGnSJKIan+PChQvIzs7G/PnzcfHiRQwbNgyGhobU18HzdUlISEBSUhLevXsHNzc3qoZIOTk5XLlyBTo6OuwQQFtuO6K5j2BkZARbW1sUFBQgNDQUOTk58Pb2ZqthScNV6nVdXR1mzJjR4m+Khkmwrq6OfVxcXIy8vDzimjRMlzw8bZ3OnTtjzJgx0NHRwcCBA4kPZaenp8PW1hZCoRCZmZns47a658nDw8Pz38AbIlsJlpaW//r/ly1bhv3791NaDQ8PD89/qKurQ2JiIqKioiAhIYGqqipcvXq13Zg0eMjAGDSYmzPmMS2DBld4e3sjOTkZampqbf5m9NSpUzh06BA6d+7M9VLaLIqKipCUlER1dTW0tLRamE/bIqNHj8acOXMwbdo0nD17Fh4eHlwviRgqKioQF28/t2oWFhYwNjZGbm4uNDQ0oKSkRFxz7969kJCQYL+uqKggrskFXFZIA80DEJKSkqzplHQ9EJcYGxvD2NgYpaWl8PPzw44dO2Bubo4VK1age/fuXC/vq7N161b89NNPSEpKQu/evVsc0vF820RERCAhIQEDBw7E0aNHMXnyZDg4OHC9LJ6vQO/evVnTgra2dpsdzOLhIQGzLzZv3jzMnz8fVlZWVHRra2thZGSE0NBQ9OzZs00n/dy9exerV69Gnz59MHnyZKxbt67N7pe0JyQlJSEhIQFlZWV2kIYGVVVVyMvLw4kTJ9jnaNR0cwnNfQQnJyeYmppCWVkZSkpKyMnJgZ2dHSZMmEBFH+Am9Xrt2rVUdD6GaVsQCoWQlpamcm2en59PXIOHp62za9cuFBQUICsrCxISEjh8+HCLhtCvzYULF4j92zw8PDzfKu3nlO0bp7Kykusl8PDwtFNMTEwwdepUBAYGQltbG46OjrwZkud/RtSgIWrKoGXQ4IrHjx/jypUrbbaeThQlJaU2aQBpTXTt2hXx8fGQkZHBzp07UVVVxfWSiPLDDz/g5s2bOHDgABwdHTFixAiul/TVcXFxgUAgQElJCSwtLdt8NRHz/X4OUt9vcXExqqqq4O7ujh07dkAoFKKpqQleXl6Ij48nosklXFfyDRs2DK6urigsLISXlxcGDBjA6XpIkpWVhTNnzuD69esYPnw4oqKi0NDQgBUrVuDMmTNcL++rIy8vj6lTp+LOnTtYsWIF5syZw/WSeL4SCQkJiIyMhLi4OOrr62Fra8sbItsIkZGRCA8PR69evZCZmQlnZ2dOah95eL5FmPQx5tpVtOmCJJKSkrh16xaamprw6NEjaro0qa6uhqurK8rKynDx4kUcOHAAKioqCA0N5XppPF8ZWil+J0+eZGu6V61aRTWVkgu42kfQ1dVlH/fo0QM9evQgpvUxTOo1cz2zdetWKrr9+vVDWFgYiouLMW7cOPTp04eK7qpVq6hfszGGU6FQiKdPn0JRUREzZsygugYenm+dBw8eIDIyEnPnzoWlpSVOnTpFVK979+54/fo1zp49i9evX6Nbt26wtLSEhoYGUV0eHh6e1gxviPxG+NJBIQ8PDw9p5s2bh4SEBLx+/RrW1tbUNq942jZcGzS4QktLC7W1tW06IYuZcqyrq4ODgwP69evHXse4uLhwubQ2RUxMDLy8vFBcXAxtbW08e/bsi0lwbQUbGxtYW1sjMDAQO3bsgIODQ5urZ509ezays7Mxc+ZMSEhIIDU1FcrKyujZsyfXSyMC8/1qampS+37/+usvnDhxAtnZ2di0aRMAQExMDKNHjyam2V559uwZxMTEkJ6eDgsLC8jLy2Pu3LlcL4sYnp6emD17NlasWNFieIhWghRtBAIBnj9/jpqaGrx48QLFxcVcL4nnKyEUCtl0IQkJiRZpujzfNnFxcbhw4QKkpKRQU1ODOXPm8IZIHp7/kqlTp8Le3h75+flYtGgRtRQ0X19fbN++HWVlZTh69Ch8fHyo6NIkKCgI5ubmLYw2cXFxCA4OxpYtW7hbGM9X4XMNMQykzHoJCQn49ddfUVVVRb2mmwusrKxQVVUFBQUFdgC7uLgYfn5+HK/s65Oeng5PT0/ExcXBwcEB3t7eqK6uxps3b9CvXz/i+h4eHjA2NkZqaipUVVXh6emJkydPEteNi4ujfs0m+loVCoV8hTYPz/+BxsZG1NbWQiAQoLGxkXhIxuPHj+Hp6Ql7e3sMGjQIr169wpIlS+Dn54fvvvuOqDYPDw9Pa4U3RPLw8PDw/CtOTk5wcnJCSkoK4uLi8OTJEwQGBmL69Ono3bs318vj4fmmePPmDcaPHw8tLS0AaJOV2To6Oi3+y8APd3w99u7di+fPn8PCwgLdu3eHUCjE8ePHUVFRgWXLlnG9PGJs376d3eDetGkTrl27xvGKvj4pKSl4/vw5tm/fDhkZGXTr1g0BAQF4+/Ztm0zE5OL7NTMzg5mZGW7evImxY8cS0eABLl26hLCwMNjZ2WHdunXIz89HbGws1NXVYWZmxvXyiHDq1ClcuXIF4eHh0NPTw/jx4wEA9vb2HK+MDOvXr0dmZibmzp2LtWvXws7Ojusl8XwlDA0NsXLlShgaGuLBgwcYPHgw10vi+UqoqKigQ4cOAABpaWm+MpuH57/g3LlzAABZWVlMnToV79+/h5SUFOTk5Kjo37p1C8HBwezX4eHhmDdvHhVtWjx79gxeXl4tnrOxsWmT6e3tkS81xJBEUlISkpKS1Gu6uSIuLg4dOnRASUkJJkyYAA0NDfj7+2P+/PlcL+2rExwcjICAAEhISCAkJARhYWHQ0tKCo6MjTE1NieuXl5fD2toaFy5cwJAhQ6gFR9TV1WHGjBnQ0dFhDVWkW0Tq6urYx8XFxcjLyyOqx8PTFpk/fz5mzpyJ0tJS2NjY4KeffiKqt3v3bhw6dAjdunUDAIwePRrGxsbw8vLCsWPHiGrz8PDwtFZ4QyQPDw8Pz3/F8OHDMXz4cFRWVuL8+fNwc3NjN4Z5eHj+O9pi5e3HWFpaAgC2bNnS4lDDzc2Nr1b5SiQnJyM2NpY1mWpoaCA4OBi2trZt0hAZFxcHGxsbXLp0Cb/++muL/2diYsLRqsjwb7/b5cuXc7y6rw+X36+amhq8vb1RW1vLPrdt2zaimu2J8PBwnDx5Eh07dmSfs7S0xNKlS9usIXLjxo14//49Bg0ahHPnzuH333+Hh4cH18sihqqqKoqLi2FoaIiZM2fCwsKC6yXx/I8cOHAAzs7OcHd3x7lz5/D27VvMnDkT48aN43ppPF8JoVCIGTNmYPDgwfj777/R0NDApv+0h/sUHp7/C0xlKINQKMSZM2cgLS1N9P42ISEB165dwx9//IF79+4BAJqampCRkdHmDJFMKvHHMAZunm8brhti2kPTUU5ODs6cOYO6ujpYWVlBQkIC4eHhLSqt2wpCoRD6+vooLCxETU0NDAwMAIB46poozOdCQUEBNd21a9dS0RHF3NwcAoEAQqEQ0tLScHBwoL4GHp5vncmTJ+P777/Hq1evoKGhAWVlZaJ6dXV1rBmSQVNTs4XBmYeHh6e9wRsiWzm1tbWQkpKCgoIC10vh4eHhAQC27rAtVx7y8JCiQ4cO8Pf3R1ZWFrS1tbFhwwaul/TViYyMRGhoKCoqKvDbb7+xz7fFjViu6Nix4yeJmxISEujUqRNHKyJL165dAaDN1kaLIiMj065+t1x+v+vXr8ecOXPYvy+er4u4uHgLMyTQnKzUlg+2MzIyEBcXB6A5BWDWrFkcr4gsLi4umD17NgBAQUEB69atw6FDhzheFc//wr179+Ds7AwAOHPmDMLDwzleEc/XZsmSJezjadOmcbgSHp5vB9HK0FevXmH9+vUYN24c8aGHMWPGoHPnzigvL2c/b8XExKCpqUlUlwsUFRWRlpaGAQMGsM+lpaXx5yE8/2e4qOnmEllZWQDNyZhNTU04evRom02BbmpqAtCcnmtkZASg2QBUXV1NRX/jxo3w8PBAZmYmnJ2dsXXrViq6/fr1Q1hYGIqLizFu3Dj06dOHuOaqVauo13Tz8LQVmGFD0c8fBpKfQ8x7pChCoZA3RPLw8LRreENkK+HjFCWgedJo9erV+OWXX7B3716OVsbDw8PDw8Pztdi4cSPs7OwwbNgwpKSkwNPTEydOnOB6WV8Ve3t72Nvb4+DBgy0OXXm+HtLS0sjNzW1xGJabm9tma8nHjBkDALh8+TJmz54NY2PjNvu9ysjItKvfLZffr6qqKmxsbIjrtFe+9Dv83OZsW6FHjx7s3/Pbt2+hrq7O9ZKIUlNTA3NzcwDNxqrY2FiOV8TzvyKaoNQe0pTaIwEBAbCwsMCMGTParFGCh4cUkZGROHHiBDZs2IDx48cT11NQUMCIESMwfPhwVFdXQyAQ4PLly9DT0yOuTRs3NzcsXboUI0aMgKamJvLy8vD7778jNDSU66XxfKNwUdPdWlBRUWnTn/FGRkawtbVFQUEBQkNDkZOTA29vb0yZMoWobnp6Ojw9PREXFwcHBwd4e3ujuroab968Qb9+/YhqA4CHhweMjY2RmpoKVVVVeHp64uTJk0Q14+LieEMkD8//ERMTEzx79gxv3rxBWVkZpk+fDmVlZWhraxPV/f7777Fz5064uLhATEwMTU1N2LVrF0aNGkVUl4eHh6c1wxsiWwmlpaUIDg7GmjVrAAAXLlxAYGAg1q1bx/HKeHh4eHh4eL4WtbW1MDU1BQCYmZnh2LFjHK+IHLa2tkhISEBDQwOEQiGKioqwePFirpfVJli7di2cnZ1hZGQETU1N5Ofn4/bt29i+fTvXSyPK0qVLcfbsWezatQtmZmawtrZuc4aj9va75fL77d69Ow4fPoy+ffuy5r3Ro0cT120vfJzEAjQbrD6unWxLPHr0CJMnT0a3bt1QWFgISUlJ9m/q9u3bHK/u6yMhIYE7d+7gu+++Q1paWptO/2wviBqZ26oRv71z/Phx/PLLL1iyZAnU1dVhY2OD77//nutl8fC0agoLC7FhwwYoKCggLi6Oemqhu7s7Ro0ahT///BNNTU24fPky9u/fT3UNpNHQ0EB8fDxu3LiB3NxcDBw4EGvWrPkkbZyH57+F65pu2rSnREwnJyeYmppCWVkZSkpKyMnJgZ2dHSZMmEBUNzg4GAEBAZCQkEBISAjCwsKgpaUFR0dHdp+XJOXl5bC2tsaFCxcwZMgQKsNLdXV1mDFjBnR0dNhq8Lb298TDQ4rs7GyEhYXB1tYWKioqyM/PR0REBFatWkVUd/HixdizZw9MTU2hoKCAiooKmJubw8XFhaguDw8PT2tGIOTHvlsFjY2NWL16Nfr27YuCggJkZGQgMDCwTdZg8PDw8PDwtFd+/PFHbN68GX369ME///wDX19f4hO9XDFv3jxoa2sjIyMDUlJSkJGRwcGDB7leVpvh3bt3uHr1KoqKitCtWzeMGzeOrUlq61RUVMDb2xuXL1/GkydPuF7OV6e9/W65+n43bNjwyXPbtm0jrtteSElJ+eL/a28HlG2VV69eYfv27Xj58iV0dXWxbt069OjRg+tl8fwPGBoaQk9Pjz1MZx4LBAJER0dzvTyer0hWVhYOHDiAu3fvQkNDA8uWLcO4ceO4XhYPT6tk2LBhkJCQwMiRIz8xi9Mwhtjb2yMyMhJz585FREQE5s+f3+ZaJnh4eP43+Hsv8jg4OODIkSMoLCyEra0trl+/DqB5nzcqKoq4/rx587B582b4+Phgx44dWLduHSIiIohqfu7viv974uH577Czs8ORI0daDHdUVVVh6dKlRF+7onudb9++hZycHCQlJQHwe548PDztFz4hspXQoUMHBAcHY/ny5fjw4QOioqLYqRseHh4eHh6etsGmTZvg4eGBvLw8aGhowM/Pj+slEWXLli3YsGED/Pz8YG9vz/Vy2hRycnKYMWMG18ugyv3793HmzBmkpaXB3Nwc7u7uXC+JCO3td8vV97tt2zZkZGQgMzMTOjo66Nu3L/U1tGXa00HJgQMH4Ozs/EkiJtC2EzS0tLSwevVq9jXEmyG/fS5cuMD1EngIExUVhfPnz6NTp06wsbFBQEAAGhoaMGvWLN4QycPzBbhOY6yvr8fFixfRq1cvlJaWory8nNP18PDwtD7a070XVzQ1NQEAbt26BSMjIwDNCYrV1dVU9Ddu3AgPDw9kZmbC2dkZW7duJa7Zr18/hIWFobi4GOPGjUOfPn2Ia/LwtBXExcU/SbqWlZUl3qzx5MkT1NbWYtq0afjhhx+opMny8PDwtHZ4Q2QrganQsrGxgZ+fH06cOAE9PT0AfHUbDw8PDw/Pt052dja2b98ODQ0NuLu7Y/ny5cjLy8OzZ8+gr6/P9fKIUVtbi5qaGggEArx//57r5fB845w4cYK9VuarPHn+VyIiIpCQkICBAwfi6NGjmDx5MhwcHLheFs83iImJCZ49e4Y3b96grKwM06dPh7KyMrS1tbleGlHCw8ORmJjIv4baEN27d+d6CTyEOHfuHADg4MGDWL16NQQCAWpra5GYmIgZM2Zgy5Yt3C6Qh6cVw7XRaMqUKdi6dSv27NmDkydPYvXq1Zyuh4eHh6c9YmRkBFtbWxQUFCA0NBQ5OTnw9vbGlClTiOqmp6fD09MTcXFxcHBwgLe3N6qrq/HmzRv069ePqLaHhweMjY2RmpoKVVVVeHp6ttmWIx6er82X9q0ZczUpfvnlF2RkZODChQs4fPgwhg0bBgsLC2hpaRHV5eHh4WnN8IbIVkJiYiL7eMSIEUhNTcXDhw8hKyvLGyJ5eHh4eHi+cTw8PLB8+XJUVFRg8eLFOHv2LJSVleHo6Nhmk+Ds7e1x/PhxjBo1CmPHjoWhoSHXS+L5xqmqqoKxsTHXy+BpIyQkJCAyMhLi4uKor6+Hra0tb+bi+T+RnZ2NsLAw2NraQkVFBfn5+YiIiMCqVau4XhpREhMT+dcQD883QlZWFgBg+vTp2LdvH6ZOncrWoQPA4MGDuVweDw/PZ6iuroarqyvKyspgZGSEbdu2QUVFBQsXLuR6aTw8PDztDicnJ5iamkJZWRlKSkrIycmBnZ0dJkyYQFQ3ODgYAQEBkJCQQEhICMLCwqClpQVHR0eYmpoS1S4vL4e1tTUuXLiAIUOG8ElzPDz/H8jMzPykRUQoFLL3ZSTp3bs31q5dCwBITU1FUFAQCgoKEBsbS1ybh4eHpzXCGyJbCXPmzIGHhwfi4uJw48YNeHt7Q05ODm5ublwvjYeHh4eHh+d/RFxcHKNGjQLQnKjEpEZ9XJ3Qlpg0aRIAoKKiApMnT4asrCzHK+L51pGXl8eVK1ego6MDMTExAICOjg7Hq+L5VhEKhRAXb74dlpCQgISEBMcr4vlWCQ8Px8mTJ1t8pltaWmLp0qUwMzPjcGVk4V9DPDzfDqKHcY8ePYKLiwuHq+Hh4flvCAoKgrm5eYsByri4OOzYsYNPdeXh4eHhAF1dXfZxjx490KNHD+KaQqEQ+vr6KCwsRE1NDQwMDACA3RMjDWPeKigooKbJw9MWCAkJ+ezztra2VPSrqqpw+fJlJCQkoKamBhYWFlR0eXh4eFojvCGylRAcHIzt27dDUlKS+qQPDw8PDw8PD1lEaxIkJSXZx6RrErgkNTUVPj4+aGxshLm5Obp16wYbGxuul8XzDVNaWooTJ06wXwsEAoSHh3O4Ip5vGUNDQ6xcuRKGhoZ48OABn47F839GXFz8kwEHWVlZdOjQgaMV0YF/DfHwfJt8qb6Nh4endfHs2TN4eXm1eM7Gxgbx8fEcrYiHh4eHhzbMvvGtW7dgZGQEAKirq0N1dTVx7Y0bN8LDwwOZmZlwdnbG1q1biWvy8LQVhg8fzonupUuXkJiYiPz8fEycOBE+Pj7Q0NDgZC08PDw8rQXeENlK+NKkD79RycPDw8PD8+3D1CQIhcIWj2nUJHBFSEgITp48iRUrVmDJkiWws7PjDZE8/xMRERF49+4dXr9+DU1NTXTq1InrJfF8o8TExMDFxQV37tzBkydPMHz4cMyZM4frZfF8o3zpnr0tDz0AgLu7O27cuIGsrCxYWVlh7NixXC+Jh4eHh4enzcCkMH9MWx+44OHh4eH5D0ZGRrC1tUVBQQFCQ0ORk5MDb29vTJkyhZhmeno6PD09ERcXBwcHB3h7e6O6uhpv3rxBv379iOny8PD876xZswY9e/aEvr4+MjIyEBwczP6/oKAgDlfGw8PDwx28IbKV8KVJn/fv33O5LB4eHh4eHp6vgGhNgmg1Aq2aBC4QExODoqIiBAIBpKSkePMaz/9MUlISQkND2dRRgUAAZ2dnrpfF842xd+9ePH/+HBYWFhg3bhx69eqFgIAAVFRUYNmyZVwvj+cbhBl0EKWtDz0AQF5eHrKyslBTU4O0tDSkpaVh+fLlXC+Lh4fnM7i4uEAgELQYzmLgD8Z4eFonioqKSEtLw4ABA9jn0tLSoKCgwOGqeHh4eHho4uTkBFNTUygrK0NJSQk5OTmws7PDhAkTiGkGBwcjICAAEhISfJshD883Bt+kxMPDw/MpvCGylcDFpA8PDw8PDw8PHbiqSeCSHj16ICgoCOXl5Th8+DC6devG9ZJ4vnGOHTuG2NhYODg4wNnZGVZWVrwhkuf/M8nJyYiNjWVT/TQ0NBAcHAxbW9v/X3t3DBL1/8dx/H2S5l1aizSIJ0mDZNBQYVhEbkEUiFNBtkRlRWRdRSTU0JJTRUNTDQ5BUVNjGRWG1RZNYXLRiaDgJA01dP9Bfv6VjP5/f+bXOx+P6cvX4Z6LCvr6fj8GkSzI7IceZivnhx4iInK5XOzevTvq6uqSTgH+YKU8kAXl5NKlS3Hy5MnYsWNHZLPZGB0djaGhobh7927SaQAsoY0bN85cNzY2RmNj41/9vN+dZlhRUfFXPxf491bi/6AA/sQgcplI4kkfAIC/5dq1a/HkyZPYtm1bpNPpuH79etJJlLiKioqoqqqKVCoVqVQq0ul00kmUoEwm88sRx5WVld5iy4Kt1D84V1dXeyMklIiV+nMKSllDQ0M8fvw4Xr58GYVCIbZs2RLnzp2LTCaTdBoAZex3pxl++/YtySwAgAUxiFxGlvpJHwCAv6W7uzvu37+fdAZlZPv27ZHL5WJ8fDyuXr065/g4+F9VV1dHoVCIbDY7c69QKPwykgTml8/nIyKirq4unj59Gps3b575/mlqakoyDQDKyurVq2Pv3r1JZwCwgjjNEAAoJ6lisVhMOgIAgPJy9uzZOHDgQDQ1Nc0cq2IowUI9fPgwOjs7Y2hoKD5+/Bjr1q2Lw4cPJ51FCRoeHo7z589HW1tbZLPZGBsbi8HBwejr64uWlpak82DZ6+rqmvd+KpWK/v7+Ja4BAABgMY2MjMw5zfDTp09OMwQASpJBJAAAi+6fwcSPHz8iYvrtFoYSLMSdO3dieHg4+vr6Ip1Ox+joaNy4cSM2bdoUp0+fTjqPEjQ1NRUDAwMxMTER9fX10d7eHjU1NUlnQUn5/v17jIyMREtLSzx//jz27NkTlZWVSWcBAAAAAEBUJB0AAED5yOfz0d3dHc3NzXHmzJnI5/Px5cuX6OzsTDqNEvX69eu4fft2pNPpiIhoaGiImzdvxosXLxIuo1TV1tZGR0dHHD9+PPbv328MCQtw8eLF+PDhQ0RM/+6/fPlywkUAAAAAADDNIBIAgEVz5cqV6Orqiq1bt8aJEyfi0aNH8ezZs3jw4EHSaZSoTCYTqVRqzr3KyspYs2ZNQkUAjI+Px6FDhyIi4tixYzExMZFwEQAAAAAATDOIBABg0axatSp27doV+/bti+bm5tiwYUOsXbs2MplM0mmUqOrq6igUCnPuFQqFX0aSACytfD4fERFfv36Nnz9/JlwDAAAAAADTViUdAABA+Zg9Uquqqpq5NpRgoS5cuBCnTp2Ktra2yGazMTY2FoODg9HX15d0GsCK1dvbGz09PTE5ORnr16+P3t7epJMAAAAAACAiIlLFYrGYdAQAAOVh586d0dbWFsViMd6+fTtz/e7du3jz5k3SeZSoqampGBgYiImJiaivr4/29vaoqalJOgtgxenp6Ylbt25FRMS9e/fi6NGjERFx5MiR6O/vT7AMAAAAAACmeUMkAACL5p+RRETEwYMH572G/1dtbW10dHQknQGw4k1OTs5cv3r1amYQ6VlbAAAAAACWC4NIAAAWTWtra9IJAMASmD2CTKVSCZYAAAAAAMB/VSQdAAAAAMDyN3v4aAQJAAAAAMBy5A2RAAAAAPzR58+fI5fLRbFYnHM9MjKSdBoAAAAAAERERKo4+4wjAAAAAJjH+/fvf/u11tbWJSwBAAAAAID5GUQCAAAAAAAAAAAAJa8i6QAAAAAAAAAAAACAf8sgEgAAAAAAAAAAACh5BpEAAAAAAAAAAABAyTOIBAAAAAAAAAAAAEqeQSQAAAAAAAAAAABQ8v4DUhBOwAxnv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8" name="Picture 7"/>
          <p:cNvPicPr>
            <a:picLocks noChangeAspect="1"/>
          </p:cNvPicPr>
          <p:nvPr/>
        </p:nvPicPr>
        <p:blipFill>
          <a:blip r:embed="rId1"/>
          <a:stretch>
            <a:fillRect/>
          </a:stretch>
        </p:blipFill>
        <p:spPr>
          <a:xfrm>
            <a:off x="228601" y="878492"/>
            <a:ext cx="11314042" cy="544610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3154"/>
            <a:ext cx="10515600" cy="424732"/>
          </a:xfrm>
        </p:spPr>
        <p:txBody>
          <a:bodyPr/>
          <a:lstStyle/>
          <a:p>
            <a:r>
              <a:rPr lang="en-US" sz="2400" b="1" dirty="0">
                <a:latin typeface="Times New Roman" panose="02020603050405020304"/>
                <a:cs typeface="Calibri Light" panose="020F0302020204030204"/>
              </a:rPr>
              <a:t>Feature Elimination Method using </a:t>
            </a:r>
            <a:r>
              <a:rPr lang="en-US" sz="2400" b="1" dirty="0" err="1">
                <a:latin typeface="Times New Roman" panose="02020603050405020304"/>
                <a:cs typeface="Calibri Light" panose="020F0302020204030204"/>
              </a:rPr>
              <a:t>value_counts</a:t>
            </a:r>
            <a:r>
              <a:rPr lang="en-US" sz="2400" b="1" dirty="0">
                <a:latin typeface="Times New Roman" panose="02020603050405020304"/>
                <a:cs typeface="Calibri Light" panose="020F0302020204030204"/>
              </a:rPr>
              <a:t>() function</a:t>
            </a:r>
            <a:endParaRPr lang="en-US" sz="2400" b="1" dirty="0">
              <a:latin typeface="Times New Roman" panose="02020603050405020304"/>
              <a:cs typeface="Calibri Light" panose="020F0302020204030204"/>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pic>
        <p:nvPicPr>
          <p:cNvPr id="6" name="Picture 5"/>
          <p:cNvPicPr>
            <a:picLocks noChangeAspect="1"/>
          </p:cNvPicPr>
          <p:nvPr/>
        </p:nvPicPr>
        <p:blipFill>
          <a:blip r:embed="rId1"/>
          <a:stretch>
            <a:fillRect/>
          </a:stretch>
        </p:blipFill>
        <p:spPr>
          <a:xfrm>
            <a:off x="388987" y="904085"/>
            <a:ext cx="6616495" cy="5438775"/>
          </a:xfrm>
          <a:prstGeom prst="rect">
            <a:avLst/>
          </a:prstGeom>
        </p:spPr>
      </p:pic>
      <p:sp>
        <p:nvSpPr>
          <p:cNvPr id="4" name="TextBox 3"/>
          <p:cNvSpPr txBox="1"/>
          <p:nvPr/>
        </p:nvSpPr>
        <p:spPr>
          <a:xfrm>
            <a:off x="7152969" y="1209368"/>
            <a:ext cx="3591232" cy="4708981"/>
          </a:xfrm>
          <a:prstGeom prst="rect">
            <a:avLst/>
          </a:prstGeom>
          <a:noFill/>
        </p:spPr>
        <p:txBody>
          <a:bodyPr wrap="square" rtlCol="0">
            <a:spAutoFit/>
          </a:bodyPr>
          <a:lstStyle/>
          <a:p>
            <a:pPr marL="342900" indent="-342900">
              <a:buFont typeface="Arial" panose="020B0604020202020204" pitchFamily="34" charset="0"/>
              <a:buChar char="•"/>
            </a:pPr>
            <a:r>
              <a:rPr lang="en-US" sz="2400" dirty="0"/>
              <a:t>Feature Columns  where maximum entries lean more towards one category (&gt;9900) have to be assessed carefully</a:t>
            </a:r>
            <a:endParaRPr lang="en-US" sz="2400" dirty="0"/>
          </a:p>
          <a:p>
            <a:endParaRPr lang="en-US" dirty="0"/>
          </a:p>
          <a:p>
            <a:pPr marL="342900" indent="-342900">
              <a:buFont typeface="Arial" panose="020B0604020202020204" pitchFamily="34" charset="0"/>
              <a:buChar char="•"/>
            </a:pPr>
            <a:r>
              <a:rPr lang="en-US" sz="2400" dirty="0"/>
              <a:t>35 features are showing this trend. Hence, they could be assessed only through taking commonalities across different approaches</a:t>
            </a:r>
            <a:endParaRPr lang="en-US" sz="2400" dirty="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Vertical 3"/>
          <p:cNvSpPr/>
          <p:nvPr/>
        </p:nvSpPr>
        <p:spPr>
          <a:xfrm>
            <a:off x="388883" y="620110"/>
            <a:ext cx="11309131" cy="5651938"/>
          </a:xfrm>
          <a:prstGeom prst="verticalScroll">
            <a:avLst/>
          </a:prstGeom>
          <a:solidFill>
            <a:schemeClr val="accent4">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just">
              <a:buFont typeface="Wingdings" panose="05000000000000000000" pitchFamily="2" charset="2"/>
              <a:buChar char="Ø"/>
            </a:pPr>
            <a:r>
              <a:rPr lang="en-US" sz="2400" dirty="0"/>
              <a:t>Top 10 Diseases: Dementia, Palliative , Age , Stroke , CKD , HF , Bone Sparing, Breathlessness , Cancer.</a:t>
            </a:r>
            <a:endParaRPr lang="en-US" sz="2400" dirty="0"/>
          </a:p>
          <a:p>
            <a:pPr algn="just"/>
            <a:endParaRPr lang="en-US" sz="2400" dirty="0"/>
          </a:p>
          <a:p>
            <a:pPr marL="285750" indent="-285750" algn="just">
              <a:buFont typeface="Wingdings" panose="05000000000000000000" pitchFamily="2" charset="2"/>
              <a:buChar char="Ø"/>
            </a:pPr>
            <a:r>
              <a:rPr lang="en-US" sz="2400" dirty="0"/>
              <a:t>Top Impactors: Dementia and Palliative are the 2 features which have highest have mort risk 16.75% and 19.83%.</a:t>
            </a:r>
            <a:endParaRPr lang="en-US" sz="2400" dirty="0"/>
          </a:p>
          <a:p>
            <a:pPr algn="just"/>
            <a:endParaRPr lang="en-US" sz="2400" dirty="0"/>
          </a:p>
          <a:p>
            <a:pPr marL="285750" indent="-285750" algn="just">
              <a:buFont typeface="Wingdings" panose="05000000000000000000" pitchFamily="2" charset="2"/>
              <a:buChar char="Ø"/>
            </a:pPr>
            <a:r>
              <a:rPr lang="en-US" sz="2400" dirty="0"/>
              <a:t>Assessment on Age Groups: 51-110 (Old) age group people have high avg mort risk.</a:t>
            </a:r>
            <a:endParaRPr lang="en-US" sz="2400" dirty="0"/>
          </a:p>
          <a:p>
            <a:pPr algn="just"/>
            <a:endParaRPr lang="en-US" sz="2400" dirty="0"/>
          </a:p>
          <a:p>
            <a:pPr marL="285750" indent="-285750" algn="just">
              <a:buFont typeface="Wingdings" panose="05000000000000000000" pitchFamily="2" charset="2"/>
              <a:buChar char="Ø"/>
            </a:pPr>
            <a:r>
              <a:rPr lang="en-US" sz="2400" dirty="0"/>
              <a:t> Assessment on Gender: Out of the above 9 diseases, 6 diseases were predominant in women, so they are more prone to life risk.</a:t>
            </a:r>
            <a:endParaRPr lang="en-US" sz="2400" dirty="0"/>
          </a:p>
          <a:p>
            <a:pPr algn="just"/>
            <a:endParaRPr lang="en-IN" dirty="0"/>
          </a:p>
        </p:txBody>
      </p:sp>
      <p:sp>
        <p:nvSpPr>
          <p:cNvPr id="2" name="TextBox 1"/>
          <p:cNvSpPr txBox="1"/>
          <p:nvPr/>
        </p:nvSpPr>
        <p:spPr>
          <a:xfrm>
            <a:off x="2050025" y="752168"/>
            <a:ext cx="5825613" cy="523220"/>
          </a:xfrm>
          <a:prstGeom prst="rect">
            <a:avLst/>
          </a:prstGeom>
          <a:noFill/>
        </p:spPr>
        <p:txBody>
          <a:bodyPr wrap="square" rtlCol="0">
            <a:spAutoFit/>
          </a:bodyPr>
          <a:lstStyle/>
          <a:p>
            <a:r>
              <a:rPr lang="en-US" sz="2800" dirty="0"/>
              <a:t>FINAL INFERENCES</a:t>
            </a:r>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ttitudes 2 Animal Cognition Survey – The Anthrozoologi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0414" y="300790"/>
            <a:ext cx="5971172" cy="5971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5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48640" y="856271"/>
            <a:ext cx="4114800" cy="1645139"/>
          </a:xfrm>
        </p:spPr>
        <p:txBody>
          <a:bodyPr vert="horz" lIns="91440" tIns="45720" rIns="91440" bIns="45720" rtlCol="0" anchor="b">
            <a:normAutofit/>
          </a:bodyPr>
          <a:lstStyle/>
          <a:p>
            <a:r>
              <a:rPr lang="en-US" sz="3800"/>
              <a:t>Project Architecture / Data Pipeline</a:t>
            </a:r>
            <a:endParaRPr lang="en-US" sz="3800"/>
          </a:p>
        </p:txBody>
      </p:sp>
      <p:sp>
        <p:nvSpPr>
          <p:cNvPr id="76" name="Rectangle 60"/>
          <p:cNvSpPr>
            <a:spLocks noGrp="1" noRot="1" noChangeAspect="1" noMove="1" noResize="1" noEditPoints="1" noAdjustHandles="1" noChangeArrowheads="1" noChangeShapeType="1" noTextEdit="1"/>
          </p:cNvSpPr>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a:spLocks noGrp="1" noRot="1" noChangeAspect="1" noMove="1" noResize="1" noEditPoints="1" noAdjustHandles="1" noChangeArrowheads="1" noChangeShapeType="1" noTextEdit="1"/>
          </p:cNvSpPr>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sz="half" idx="2"/>
          </p:nvPr>
        </p:nvSpPr>
        <p:spPr>
          <a:xfrm>
            <a:off x="548640" y="2942520"/>
            <a:ext cx="4114800" cy="3245804"/>
          </a:xfrm>
        </p:spPr>
        <p:txBody>
          <a:bodyPr vert="horz" lIns="91440" tIns="45720" rIns="91440" bIns="45720" rtlCol="0">
            <a:normAutofit/>
          </a:bodyPr>
          <a:lstStyle/>
          <a:p>
            <a:pPr indent="-228600">
              <a:buFont typeface="Arial" panose="020B0604020202020204" pitchFamily="34" charset="0"/>
              <a:buChar char="•"/>
            </a:pPr>
            <a:r>
              <a:rPr lang="en-US" sz="1800" dirty="0"/>
              <a:t>Dataset </a:t>
            </a:r>
            <a:r>
              <a:rPr lang="en-US" sz="1800" dirty="0" err="1"/>
              <a:t>dytpes</a:t>
            </a:r>
            <a:r>
              <a:rPr lang="en-US" sz="1800" dirty="0"/>
              <a:t> and columns are being shown.</a:t>
            </a:r>
            <a:endParaRPr lang="en-US" sz="1800" dirty="0"/>
          </a:p>
          <a:p>
            <a:pPr indent="-228600">
              <a:buFont typeface="Arial" panose="020B0604020202020204" pitchFamily="34" charset="0"/>
              <a:buChar char="•"/>
            </a:pPr>
            <a:r>
              <a:rPr lang="en-US" sz="1800" dirty="0"/>
              <a:t>The dataset contains 10000 rows and 84 columns.</a:t>
            </a:r>
            <a:endParaRPr lang="en-US" sz="1800" dirty="0"/>
          </a:p>
          <a:p>
            <a:pPr indent="-228600">
              <a:buFont typeface="Arial" panose="020B0604020202020204" pitchFamily="34" charset="0"/>
              <a:buChar char="•"/>
            </a:pPr>
            <a:r>
              <a:rPr lang="en-US" sz="1800" dirty="0"/>
              <a:t>We summarize the contents of the dataset given before EDA.</a:t>
            </a:r>
            <a:endParaRPr lang="en-US" sz="1800" dirty="0"/>
          </a:p>
        </p:txBody>
      </p:sp>
      <p:pic>
        <p:nvPicPr>
          <p:cNvPr id="12" name="Picture 11" descr="Table&#10;&#10;Description automatically generated"/>
          <p:cNvPicPr>
            <a:picLocks noChangeAspect="1"/>
          </p:cNvPicPr>
          <p:nvPr/>
        </p:nvPicPr>
        <p:blipFill>
          <a:blip r:embed="rId1"/>
          <a:stretch>
            <a:fillRect/>
          </a:stretch>
        </p:blipFill>
        <p:spPr>
          <a:xfrm>
            <a:off x="5328567" y="295422"/>
            <a:ext cx="2939994" cy="3667447"/>
          </a:xfrm>
          <a:prstGeom prst="rect">
            <a:avLst/>
          </a:prstGeom>
        </p:spPr>
      </p:pic>
      <p:pic>
        <p:nvPicPr>
          <p:cNvPr id="10" name="Content Placeholder 9" descr="Table&#10;&#10;Description automatically generated"/>
          <p:cNvPicPr>
            <a:picLocks noGrp="1" noChangeAspect="1"/>
          </p:cNvPicPr>
          <p:nvPr>
            <p:ph idx="1"/>
          </p:nvPr>
        </p:nvPicPr>
        <p:blipFill>
          <a:blip r:embed="rId2"/>
          <a:stretch>
            <a:fillRect/>
          </a:stretch>
        </p:blipFill>
        <p:spPr>
          <a:xfrm>
            <a:off x="8597308" y="136526"/>
            <a:ext cx="3111335" cy="3207808"/>
          </a:xfrm>
          <a:prstGeom prst="rect">
            <a:avLst/>
          </a:prstGeom>
        </p:spPr>
      </p:pic>
      <p:pic>
        <p:nvPicPr>
          <p:cNvPr id="27" name="Picture 26" descr="Text&#10;&#10;Description automatically generated with medium confidence"/>
          <p:cNvPicPr>
            <a:picLocks noChangeAspect="1"/>
          </p:cNvPicPr>
          <p:nvPr/>
        </p:nvPicPr>
        <p:blipFill>
          <a:blip r:embed="rId3"/>
          <a:stretch>
            <a:fillRect/>
          </a:stretch>
        </p:blipFill>
        <p:spPr>
          <a:xfrm>
            <a:off x="5175502" y="4278050"/>
            <a:ext cx="3246120" cy="1910274"/>
          </a:xfrm>
          <a:prstGeom prst="rect">
            <a:avLst/>
          </a:prstGeom>
        </p:spPr>
      </p:pic>
      <p:pic>
        <p:nvPicPr>
          <p:cNvPr id="8" name="Picture 7" descr="Table&#10;&#10;Description automatically generated"/>
          <p:cNvPicPr>
            <a:picLocks noChangeAspect="1"/>
          </p:cNvPicPr>
          <p:nvPr/>
        </p:nvPicPr>
        <p:blipFill>
          <a:blip r:embed="rId4"/>
          <a:stretch>
            <a:fillRect/>
          </a:stretch>
        </p:blipFill>
        <p:spPr>
          <a:xfrm>
            <a:off x="8561282" y="3445122"/>
            <a:ext cx="3183387" cy="3245804"/>
          </a:xfrm>
          <a:prstGeom prst="rect">
            <a:avLst/>
          </a:prstGeom>
        </p:spPr>
      </p:pic>
      <p:sp>
        <p:nvSpPr>
          <p:cNvPr id="13" name="Slide Number Placeholder 5"/>
          <p:cNvSpPr>
            <a:spLocks noGrp="1"/>
          </p:cNvSpPr>
          <p:nvPr>
            <p:ph type="sldNum" sz="quarter" idx="12"/>
          </p:nvPr>
        </p:nvSpPr>
        <p:spPr>
          <a:xfrm>
            <a:off x="890016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B6589B12-CB4D-4236-BBC8-148B142B185D}" type="slidenum">
              <a:rPr lang="en-US">
                <a:solidFill>
                  <a:schemeClr val="tx1">
                    <a:lumMod val="50000"/>
                    <a:lumOff val="50000"/>
                  </a:schemeClr>
                </a:solidFill>
              </a:rPr>
            </a:fld>
            <a:endParaRPr lang="en-US">
              <a:solidFill>
                <a:schemeClr val="tx1">
                  <a:lumMod val="50000"/>
                  <a:lumOff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428813" y="575187"/>
            <a:ext cx="11061731" cy="54126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15170" y="1474823"/>
            <a:ext cx="7561320" cy="5506123"/>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r>
              <a:rPr lang="en-US" sz="2400" dirty="0"/>
              <a:t>Data used for training the model contains 10000 rows and 84 columns.</a:t>
            </a:r>
            <a:endParaRPr lang="en-US" sz="2400" dirty="0"/>
          </a:p>
          <a:p>
            <a:pPr marL="285750" indent="-228600">
              <a:lnSpc>
                <a:spcPct val="90000"/>
              </a:lnSpc>
              <a:spcBef>
                <a:spcPts val="600"/>
              </a:spcBef>
              <a:spcAft>
                <a:spcPts val="600"/>
              </a:spcAft>
              <a:buFont typeface="Arial" panose="020B0604020202020204" pitchFamily="34" charset="0"/>
              <a:buChar char="•"/>
            </a:pPr>
            <a:r>
              <a:rPr lang="en-US" sz="2400" dirty="0"/>
              <a:t>Data cleansing: Columns containing null values were removed. From the given data, 8 columns have 9999 null values each. They were removed.</a:t>
            </a:r>
            <a:endParaRPr lang="en-US" sz="2400" dirty="0"/>
          </a:p>
          <a:p>
            <a:pPr marL="285750" indent="-228600">
              <a:lnSpc>
                <a:spcPct val="90000"/>
              </a:lnSpc>
              <a:spcBef>
                <a:spcPts val="600"/>
              </a:spcBef>
              <a:spcAft>
                <a:spcPts val="600"/>
              </a:spcAft>
              <a:buFont typeface="Arial" panose="020B0604020202020204" pitchFamily="34" charset="0"/>
              <a:buChar char="•"/>
            </a:pPr>
            <a:r>
              <a:rPr lang="en-US" sz="2400" dirty="0"/>
              <a:t>There are no outliers in the given data as most of the data provided is categorical. Columns containing numerical data do not have outliers. Hence, outlier treatment is not necessary.</a:t>
            </a:r>
            <a:endParaRPr lang="en-US" sz="2400" dirty="0"/>
          </a:p>
          <a:p>
            <a:pPr marL="285750" indent="-228600">
              <a:lnSpc>
                <a:spcPct val="90000"/>
              </a:lnSpc>
              <a:spcBef>
                <a:spcPts val="600"/>
              </a:spcBef>
              <a:spcAft>
                <a:spcPts val="600"/>
              </a:spcAft>
              <a:buFont typeface="Arial" panose="020B0604020202020204" pitchFamily="34" charset="0"/>
              <a:buChar char="•"/>
            </a:pPr>
            <a:r>
              <a:rPr lang="en-US" altLang="en-IN" sz="2400" dirty="0"/>
              <a:t>Data splitting is not necessary here as we are trying to understand what factors primarily influence mortality risk rather than predicting/classifying a variable.</a:t>
            </a:r>
            <a:endParaRPr lang="en-IN" altLang="en-IN" sz="2400" dirty="0"/>
          </a:p>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pic>
        <p:nvPicPr>
          <p:cNvPr id="7" name="Graphic 6"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07162" y="1251959"/>
            <a:ext cx="3547689" cy="2502514"/>
          </a:xfrm>
          <a:prstGeom prst="rect">
            <a:avLst/>
          </a:prstGeom>
        </p:spPr>
      </p:pic>
      <p:sp>
        <p:nvSpPr>
          <p:cNvPr id="4" name="Title 3"/>
          <p:cNvSpPr>
            <a:spLocks noGrp="1"/>
          </p:cNvSpPr>
          <p:nvPr>
            <p:ph type="title"/>
          </p:nvPr>
        </p:nvSpPr>
        <p:spPr>
          <a:xfrm>
            <a:off x="228600" y="177755"/>
            <a:ext cx="10515600" cy="535531"/>
          </a:xfrm>
        </p:spPr>
        <p:txBody>
          <a:bodyPr vert="horz" lIns="91440" tIns="45720" rIns="91440" bIns="45720" rtlCol="0" anchor="ctr">
            <a:spAutoFit/>
          </a:bodyPr>
          <a:lstStyle/>
          <a:p>
            <a:r>
              <a:rPr lang="en-US" dirty="0"/>
              <a:t>Data Preparation</a:t>
            </a:r>
            <a:endParaRPr lang="en-US" dirty="0"/>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5" name="Picture 4"/>
          <p:cNvPicPr>
            <a:picLocks noChangeAspect="1"/>
          </p:cNvPicPr>
          <p:nvPr/>
        </p:nvPicPr>
        <p:blipFill>
          <a:blip r:embed="rId3"/>
          <a:stretch>
            <a:fillRect/>
          </a:stretch>
        </p:blipFill>
        <p:spPr>
          <a:xfrm>
            <a:off x="8111431" y="4033994"/>
            <a:ext cx="4080569" cy="1819429"/>
          </a:xfrm>
          <a:prstGeom prst="rect">
            <a:avLst/>
          </a:prstGeom>
        </p:spPr>
      </p:pic>
      <p:sp>
        <p:nvSpPr>
          <p:cNvPr id="6" name="TextBox 5"/>
          <p:cNvSpPr txBox="1"/>
          <p:nvPr/>
        </p:nvSpPr>
        <p:spPr>
          <a:xfrm>
            <a:off x="9372539" y="5810832"/>
            <a:ext cx="1223412" cy="369332"/>
          </a:xfrm>
          <a:prstGeom prst="rect">
            <a:avLst/>
          </a:prstGeom>
          <a:noFill/>
        </p:spPr>
        <p:txBody>
          <a:bodyPr wrap="none" rtlCol="0">
            <a:spAutoFit/>
          </a:bodyPr>
          <a:lstStyle/>
          <a:p>
            <a:r>
              <a:rPr lang="en-US" dirty="0"/>
              <a:t>Null Values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0515600" cy="480131"/>
          </a:xfrm>
        </p:spPr>
        <p:txBody>
          <a:bodyPr/>
          <a:lstStyle/>
          <a:p>
            <a:r>
              <a:rPr lang="en-US" sz="2800" b="1" dirty="0">
                <a:latin typeface="Times New Roman" panose="02020603050405020304"/>
                <a:cs typeface="Times New Roman" panose="02020603050405020304"/>
              </a:rPr>
              <a:t>Identifying Numerical, Text &amp; Categorical Columns</a:t>
            </a:r>
            <a:endParaRPr lang="en-US" sz="2800" b="1" dirty="0">
              <a:latin typeface="Times New Roman" panose="02020603050405020304"/>
              <a:cs typeface="Times New Roman" panose="02020603050405020304"/>
            </a:endParaRPr>
          </a:p>
        </p:txBody>
      </p:sp>
      <p:sp>
        <p:nvSpPr>
          <p:cNvPr id="7" name="TextBox 6"/>
          <p:cNvSpPr txBox="1"/>
          <p:nvPr/>
        </p:nvSpPr>
        <p:spPr>
          <a:xfrm>
            <a:off x="557996" y="1179153"/>
            <a:ext cx="10186204" cy="5730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90000"/>
              </a:lnSpc>
              <a:spcAft>
                <a:spcPts val="600"/>
              </a:spcAft>
            </a:pPr>
            <a:r>
              <a:rPr lang="en-US" b="1" dirty="0">
                <a:solidFill>
                  <a:schemeClr val="accent1">
                    <a:lumMod val="75000"/>
                  </a:schemeClr>
                </a:solidFill>
                <a:latin typeface="Times New Roman" panose="02020603050405020304" pitchFamily="18" charset="0"/>
                <a:ea typeface="+mn-lt"/>
                <a:cs typeface="Times New Roman" panose="02020603050405020304" pitchFamily="18" charset="0"/>
              </a:rPr>
              <a:t>    </a:t>
            </a:r>
            <a:endParaRPr lang="en-IN"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en-US" sz="2400" dirty="0"/>
              <a:t>Numerical Columns: IPHIST, IP12M, AE12M, OP12M (These columns are irrelevant as these deal with the patient visit history)</a:t>
            </a:r>
            <a:endParaRPr lang="en-US" sz="2400" dirty="0"/>
          </a:p>
          <a:p>
            <a:pPr marL="285750" indent="-285750">
              <a:buFont typeface="Arial,Sans-Serif"/>
              <a:buChar char="•"/>
            </a:pPr>
            <a:endParaRPr lang="en-US" sz="2400" dirty="0"/>
          </a:p>
          <a:p>
            <a:pPr marL="285750" indent="-285750">
              <a:buFont typeface="Arial,Sans-Serif"/>
              <a:buChar char="•"/>
            </a:pPr>
            <a:r>
              <a:rPr lang="en-US" sz="2400" dirty="0"/>
              <a:t>String Column: Patient ID (Irrelevant)</a:t>
            </a:r>
            <a:endParaRPr lang="en-US" sz="2400" dirty="0"/>
          </a:p>
          <a:p>
            <a:pPr marL="285750" indent="-285750">
              <a:buFont typeface="Arial,Sans-Serif"/>
              <a:buChar char="•"/>
            </a:pPr>
            <a:endParaRPr lang="en-US" sz="2400" dirty="0"/>
          </a:p>
          <a:p>
            <a:pPr marL="285750" indent="-285750">
              <a:buFont typeface="Arial,Sans-Serif"/>
              <a:buChar char="•"/>
            </a:pPr>
            <a:r>
              <a:rPr lang="en-US" sz="2400" dirty="0"/>
              <a:t>Categorical Columns: Diseases &amp; Various Medical Tests are represented in binary categories indicating the presence or absence of the disease or test</a:t>
            </a:r>
            <a:endParaRPr lang="en-IN" sz="16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endParaRPr lang="en-US" sz="2400" dirty="0"/>
          </a:p>
          <a:p>
            <a:pPr marL="285750" indent="-285750">
              <a:buFont typeface="Arial,Sans-Serif"/>
              <a:buChar char="•"/>
            </a:pPr>
            <a:endParaRPr lang="en-US" sz="2400" dirty="0"/>
          </a:p>
          <a:p>
            <a:pPr marL="285750" indent="-285750">
              <a:buFont typeface="Arial,Sans-Serif"/>
              <a:buChar char="•"/>
            </a:pPr>
            <a:r>
              <a:rPr lang="en-US" sz="2400" dirty="0"/>
              <a:t>Target Column: MORT_RISK (Numerical)</a:t>
            </a:r>
            <a:endParaRPr lang="en-US" sz="2400" dirty="0"/>
          </a:p>
          <a:p>
            <a:pPr marL="285750" indent="-285750">
              <a:buFont typeface="Arial,Sans-Serif"/>
              <a:buChar char="•"/>
            </a:pPr>
            <a:endParaRPr lang="en-US" sz="2400" dirty="0"/>
          </a:p>
          <a:p>
            <a:pPr marL="285750" indent="-285750">
              <a:buFont typeface="Arial,Sans-Serif"/>
              <a:buChar char="•"/>
            </a:pPr>
            <a:endParaRPr lang="en-US" sz="2400" dirty="0"/>
          </a:p>
          <a:p>
            <a:endParaRPr lang="en-GB" dirty="0">
              <a:latin typeface="Times New Roman" panose="02020603050405020304" pitchFamily="18" charset="0"/>
              <a:ea typeface="+mn-lt"/>
              <a:cs typeface="Times New Roman" panose="02020603050405020304" pitchFamily="18" charset="0"/>
            </a:endParaRPr>
          </a:p>
          <a:p>
            <a:pPr marL="285750" indent="-228600">
              <a:lnSpc>
                <a:spcPct val="90000"/>
              </a:lnSpc>
              <a:spcAft>
                <a:spcPts val="600"/>
              </a:spcAft>
              <a:buFont typeface="Arial,Sans-Serif"/>
              <a:buChar char="•"/>
            </a:pPr>
            <a:endParaRPr lang="en-US" dirty="0">
              <a:latin typeface="Times New Roman" panose="02020603050405020304" pitchFamily="18" charset="0"/>
              <a:ea typeface="+mn-lt"/>
              <a:cs typeface="Times New Roman" panose="02020603050405020304" pitchFamily="18" charset="0"/>
            </a:endParaRPr>
          </a:p>
          <a:p>
            <a:pPr algn="l"/>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455"/>
            <a:ext cx="11260394" cy="480131"/>
          </a:xfrm>
        </p:spPr>
        <p:txBody>
          <a:bodyPr/>
          <a:lstStyle/>
          <a:p>
            <a:r>
              <a:rPr lang="en-US" sz="2800" b="1" dirty="0">
                <a:latin typeface="Times New Roman" panose="02020603050405020304"/>
                <a:cs typeface="Times New Roman" panose="02020603050405020304"/>
              </a:rPr>
              <a:t>Important Observation on Mortality Risk Column!</a:t>
            </a:r>
            <a:endParaRPr lang="en-US" sz="2800" b="1" dirty="0">
              <a:latin typeface="Times New Roman" panose="02020603050405020304"/>
              <a:cs typeface="Times New Roman" panose="02020603050405020304"/>
            </a:endParaRPr>
          </a:p>
        </p:txBody>
      </p:sp>
      <p:sp>
        <p:nvSpPr>
          <p:cNvPr id="7" name="TextBox 6"/>
          <p:cNvSpPr txBox="1"/>
          <p:nvPr/>
        </p:nvSpPr>
        <p:spPr>
          <a:xfrm>
            <a:off x="361336" y="1405721"/>
            <a:ext cx="10186204" cy="4046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07000"/>
              </a:lnSpc>
              <a:spcAft>
                <a:spcPts val="800"/>
              </a:spcAft>
              <a:buFont typeface="Arial" panose="020B0604020202020204" pitchFamily="34" charset="0"/>
              <a:buChar char="•"/>
            </a:pPr>
            <a:r>
              <a:rPr lang="en-US" sz="2400" dirty="0"/>
              <a:t>Only the first 120 rows of Mortality Risk column have entries greater than 0.1. Hence, one must give special weightage to the diseases that are contributing to the Mortality Risk in the first 120 rows</a:t>
            </a:r>
            <a:endParaRPr lang="en-US" sz="2400" dirty="0"/>
          </a:p>
          <a:p>
            <a:pPr marL="342900" indent="-342900">
              <a:lnSpc>
                <a:spcPct val="107000"/>
              </a:lnSpc>
              <a:spcAft>
                <a:spcPts val="800"/>
              </a:spcAft>
              <a:buFont typeface="Arial" panose="020B0604020202020204" pitchFamily="34" charset="0"/>
              <a:buChar char="•"/>
            </a:pPr>
            <a:endParaRPr lang="en-US" sz="2400" dirty="0"/>
          </a:p>
          <a:p>
            <a:pPr marL="342900" indent="-342900">
              <a:lnSpc>
                <a:spcPct val="107000"/>
              </a:lnSpc>
              <a:spcAft>
                <a:spcPts val="800"/>
              </a:spcAft>
              <a:buFont typeface="Arial" panose="020B0604020202020204" pitchFamily="34" charset="0"/>
              <a:buChar char="•"/>
            </a:pPr>
            <a:r>
              <a:rPr lang="en-US" sz="2400" dirty="0"/>
              <a:t> The first 120 patients have many diseases present  at once. The best solution would be to find commonalities across all the approaches used in the previous slides and give a conclusion on feature importance.</a:t>
            </a:r>
            <a:endParaRPr lang="en-IN" sz="1600" dirty="0">
              <a:latin typeface="Times New Roman" panose="02020603050405020304" pitchFamily="18" charset="0"/>
              <a:ea typeface="+mn-lt"/>
              <a:cs typeface="Times New Roman" panose="02020603050405020304" pitchFamily="18" charset="0"/>
            </a:endParaRPr>
          </a:p>
          <a:p>
            <a:endParaRPr lang="en-GB" dirty="0">
              <a:latin typeface="Times New Roman" panose="02020603050405020304" pitchFamily="18" charset="0"/>
              <a:ea typeface="+mn-lt"/>
              <a:cs typeface="Times New Roman" panose="02020603050405020304" pitchFamily="18" charset="0"/>
            </a:endParaRPr>
          </a:p>
          <a:p>
            <a:pPr marL="285750" indent="-228600">
              <a:lnSpc>
                <a:spcPct val="90000"/>
              </a:lnSpc>
              <a:spcAft>
                <a:spcPts val="600"/>
              </a:spcAft>
              <a:buFont typeface="Arial,Sans-Serif"/>
              <a:buChar char="•"/>
            </a:pPr>
            <a:endParaRPr lang="en-US" dirty="0">
              <a:latin typeface="Times New Roman" panose="02020603050405020304" pitchFamily="18" charset="0"/>
              <a:ea typeface="+mn-lt"/>
              <a:cs typeface="Times New Roman" panose="02020603050405020304" pitchFamily="18" charset="0"/>
            </a:endParaRPr>
          </a:p>
          <a:p>
            <a:pPr algn="l"/>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658600" y="6335486"/>
            <a:ext cx="3483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solidFill>
                  <a:srgbClr val="898989"/>
                </a:solidFill>
              </a:rPr>
              <a:t>12</a:t>
            </a:r>
            <a:endParaRPr lang="en-GB" sz="1200" dirty="0"/>
          </a:p>
        </p:txBody>
      </p:sp>
    </p:spTree>
  </p:cSld>
  <p:clrMapOvr>
    <a:masterClrMapping/>
  </p:clrMapOvr>
</p:sld>
</file>

<file path=ppt/tags/tag1.xml><?xml version="1.0" encoding="utf-8"?>
<p:tagLst xmlns:p="http://schemas.openxmlformats.org/presentationml/2006/main">
  <p:tag name="ISNEWSLIDENUMBER" val="False"/>
  <p:tag name="PREVIOUSNAME" val="C:\Users\USER\Desktop\Project_25.ppt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7206</Words>
  <Application>WPS Presentation</Application>
  <PresentationFormat>Widescreen</PresentationFormat>
  <Paragraphs>301</Paragraphs>
  <Slides>47</Slides>
  <Notes>13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Arial</vt:lpstr>
      <vt:lpstr>SimSun</vt:lpstr>
      <vt:lpstr>Wingdings</vt:lpstr>
      <vt:lpstr>Georgia</vt:lpstr>
      <vt:lpstr>Calibri</vt:lpstr>
      <vt:lpstr>Times New Roman</vt:lpstr>
      <vt:lpstr>Times New Roman</vt:lpstr>
      <vt:lpstr>Arial,Sans-Serif</vt:lpstr>
      <vt:lpstr>Segoe Print</vt:lpstr>
      <vt:lpstr>Calibri Light</vt:lpstr>
      <vt:lpstr>Microsoft YaHei</vt:lpstr>
      <vt:lpstr>Arial Unicode MS</vt:lpstr>
      <vt:lpstr>Arial</vt:lpstr>
      <vt:lpstr>Bahnschrift SemiBold Condensed</vt:lpstr>
      <vt:lpstr>Calibri Light</vt:lpstr>
      <vt:lpstr>Calibri</vt:lpstr>
      <vt:lpstr>Office Theme</vt:lpstr>
      <vt:lpstr>PowerPoint 演示文稿</vt:lpstr>
      <vt:lpstr>Project Goals</vt:lpstr>
      <vt:lpstr>Business pipeline:   CRISP-ML(Q) Methodology</vt:lpstr>
      <vt:lpstr>Technical Stacks</vt:lpstr>
      <vt:lpstr>Project Architecture / Data Pipeline</vt:lpstr>
      <vt:lpstr>PowerPoint 演示文稿</vt:lpstr>
      <vt:lpstr>Data Preparation</vt:lpstr>
      <vt:lpstr>Identifying Numerical, Text &amp; Categorical Columns</vt:lpstr>
      <vt:lpstr>Important Observation on Mortality Risk Column!</vt:lpstr>
      <vt:lpstr> </vt:lpstr>
      <vt:lpstr>Assessment of Disease Impact on Mortality Risk</vt:lpstr>
      <vt:lpstr> </vt:lpstr>
      <vt:lpstr>Average of MORT_RISK by Age Group and Ace </vt:lpstr>
      <vt:lpstr>Average of MORT_RISK by Age Group and AF </vt:lpstr>
      <vt:lpstr>Average of MORT_RISK by Age Group and Antagonist </vt:lpstr>
      <vt:lpstr>Average of MORT_RISK by Age Group and Anticoag </vt:lpstr>
      <vt:lpstr>Average of MORT_RISK by Age Group and BoneSparing </vt:lpstr>
      <vt:lpstr>Average of MORT_RISK by Age Group and Cancer </vt:lpstr>
      <vt:lpstr>Average of MORT_RISK by Age Group and CHD </vt:lpstr>
      <vt:lpstr>Average of MORT_RISK by Age Group and CKD </vt:lpstr>
      <vt:lpstr>Average of MORT_RISK by Age Group and Dementia </vt:lpstr>
      <vt:lpstr>Average of MORT_RISK by Age Group and HF </vt:lpstr>
      <vt:lpstr>Average of MORT_RISK by Age Group and Palliative </vt:lpstr>
      <vt:lpstr>Average of MORT_RISK by Age Group and Stroke </vt:lpstr>
      <vt:lpstr>Inferences from Visualizations of Approach 1</vt:lpstr>
      <vt:lpstr> </vt:lpstr>
      <vt:lpstr>Visualization</vt:lpstr>
      <vt:lpstr>Numeric Representation</vt:lpstr>
      <vt:lpstr>Visualization inference</vt:lpstr>
      <vt:lpstr>Inference Cont..</vt:lpstr>
      <vt:lpstr>Inference cont..</vt:lpstr>
      <vt:lpstr>Feature analysis</vt:lpstr>
      <vt:lpstr>Cont…</vt:lpstr>
      <vt:lpstr>Cont…</vt:lpstr>
      <vt:lpstr>Cont…</vt:lpstr>
      <vt:lpstr>Cont…</vt:lpstr>
      <vt:lpstr>Cont…</vt:lpstr>
      <vt:lpstr>Cont…</vt:lpstr>
      <vt:lpstr> </vt:lpstr>
      <vt:lpstr>Feature Importance plot</vt:lpstr>
      <vt:lpstr>KBest Features Approach</vt:lpstr>
      <vt:lpstr>Comparison of Model Performance </vt:lpstr>
      <vt:lpstr>Pearson Correlation Based Approach</vt:lpstr>
      <vt:lpstr>Correlation Heat Map</vt:lpstr>
      <vt:lpstr>Feature Elimination Method using value_counts() function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Narang,Savleen Kaur</dc:creator>
  <cp:lastModifiedBy>optim</cp:lastModifiedBy>
  <cp:revision>165</cp:revision>
  <dcterms:created xsi:type="dcterms:W3CDTF">2021-03-18T06:35:00Z</dcterms:created>
  <dcterms:modified xsi:type="dcterms:W3CDTF">2021-12-04T06:34:05Z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37434921239C4842AACA22DA4C349DBC</vt:lpwstr>
  </property>
  <property fmtid="{D5CDD505-2E9C-101B-9397-08002B2CF9AE}" pid="3" name="KSOProductBuildVer">
    <vt:lpwstr>1033-11.2.0.10382</vt:lpwstr>
  </property>
</Properties>
</file>